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45" r:id="rId2"/>
    <p:sldMasterId id="2147484893" r:id="rId3"/>
    <p:sldMasterId id="2147484905" r:id="rId4"/>
    <p:sldMasterId id="2147485064" r:id="rId5"/>
    <p:sldMasterId id="2147485076" r:id="rId6"/>
    <p:sldMasterId id="2147485088" r:id="rId7"/>
    <p:sldMasterId id="2147485100" r:id="rId8"/>
    <p:sldMasterId id="2147485112" r:id="rId9"/>
    <p:sldMasterId id="2147485124" r:id="rId10"/>
    <p:sldMasterId id="2147485136" r:id="rId11"/>
    <p:sldMasterId id="2147485184" r:id="rId12"/>
    <p:sldMasterId id="2147485208" r:id="rId13"/>
    <p:sldMasterId id="2147485220" r:id="rId14"/>
    <p:sldMasterId id="2147485244" r:id="rId15"/>
    <p:sldMasterId id="2147485256" r:id="rId16"/>
    <p:sldMasterId id="2147485268" r:id="rId17"/>
    <p:sldMasterId id="2147485280" r:id="rId18"/>
    <p:sldMasterId id="2147485292" r:id="rId19"/>
    <p:sldMasterId id="2147485316" r:id="rId20"/>
    <p:sldMasterId id="2147485328" r:id="rId21"/>
  </p:sldMasterIdLst>
  <p:notesMasterIdLst>
    <p:notesMasterId r:id="rId85"/>
  </p:notesMasterIdLst>
  <p:sldIdLst>
    <p:sldId id="673" r:id="rId22"/>
    <p:sldId id="742" r:id="rId23"/>
    <p:sldId id="712" r:id="rId24"/>
    <p:sldId id="747" r:id="rId25"/>
    <p:sldId id="713" r:id="rId26"/>
    <p:sldId id="750" r:id="rId27"/>
    <p:sldId id="751" r:id="rId28"/>
    <p:sldId id="826" r:id="rId29"/>
    <p:sldId id="823" r:id="rId30"/>
    <p:sldId id="831" r:id="rId31"/>
    <p:sldId id="833" r:id="rId32"/>
    <p:sldId id="822" r:id="rId33"/>
    <p:sldId id="743" r:id="rId34"/>
    <p:sldId id="757" r:id="rId35"/>
    <p:sldId id="752" r:id="rId36"/>
    <p:sldId id="755" r:id="rId37"/>
    <p:sldId id="788" r:id="rId38"/>
    <p:sldId id="783" r:id="rId39"/>
    <p:sldId id="825" r:id="rId40"/>
    <p:sldId id="789" r:id="rId41"/>
    <p:sldId id="791" r:id="rId42"/>
    <p:sldId id="790" r:id="rId43"/>
    <p:sldId id="792" r:id="rId44"/>
    <p:sldId id="793" r:id="rId45"/>
    <p:sldId id="794" r:id="rId46"/>
    <p:sldId id="795" r:id="rId47"/>
    <p:sldId id="754" r:id="rId48"/>
    <p:sldId id="796" r:id="rId49"/>
    <p:sldId id="684" r:id="rId50"/>
    <p:sldId id="764" r:id="rId51"/>
    <p:sldId id="765" r:id="rId52"/>
    <p:sldId id="797" r:id="rId53"/>
    <p:sldId id="768" r:id="rId54"/>
    <p:sldId id="772" r:id="rId55"/>
    <p:sldId id="769" r:id="rId56"/>
    <p:sldId id="770" r:id="rId57"/>
    <p:sldId id="771" r:id="rId58"/>
    <p:sldId id="798" r:id="rId59"/>
    <p:sldId id="774" r:id="rId60"/>
    <p:sldId id="775" r:id="rId61"/>
    <p:sldId id="799" r:id="rId62"/>
    <p:sldId id="812" r:id="rId63"/>
    <p:sldId id="756" r:id="rId64"/>
    <p:sldId id="800" r:id="rId65"/>
    <p:sldId id="803" r:id="rId66"/>
    <p:sldId id="802" r:id="rId67"/>
    <p:sldId id="807" r:id="rId68"/>
    <p:sldId id="815" r:id="rId69"/>
    <p:sldId id="806" r:id="rId70"/>
    <p:sldId id="813" r:id="rId71"/>
    <p:sldId id="809" r:id="rId72"/>
    <p:sldId id="810" r:id="rId73"/>
    <p:sldId id="817" r:id="rId74"/>
    <p:sldId id="828" r:id="rId75"/>
    <p:sldId id="753" r:id="rId76"/>
    <p:sldId id="816" r:id="rId77"/>
    <p:sldId id="762" r:id="rId78"/>
    <p:sldId id="818" r:id="rId79"/>
    <p:sldId id="819" r:id="rId80"/>
    <p:sldId id="820" r:id="rId81"/>
    <p:sldId id="829" r:id="rId82"/>
    <p:sldId id="830" r:id="rId83"/>
    <p:sldId id="672" r:id="rId8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FB402"/>
    <a:srgbClr val="FFFFFF"/>
    <a:srgbClr val="000000"/>
    <a:srgbClr val="006699"/>
    <a:srgbClr val="663300"/>
    <a:srgbClr val="0033CC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0" autoAdjust="0"/>
    <p:restoredTop sz="94797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248DB5-B1B8-413C-8187-909301E89B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60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61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62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38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42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48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50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53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56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58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59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어두운 수평선"/>
          <p:cNvSpPr>
            <a:spLocks noChangeArrowheads="1"/>
          </p:cNvSpPr>
          <p:nvPr/>
        </p:nvSpPr>
        <p:spPr bwMode="auto">
          <a:xfrm>
            <a:off x="0" y="0"/>
            <a:ext cx="9144000" cy="2349500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2819400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14575"/>
            <a:ext cx="9153525" cy="23383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-1335038">
            <a:off x="-612775" y="549275"/>
            <a:ext cx="9648825" cy="4733925"/>
            <a:chOff x="1387" y="1983"/>
            <a:chExt cx="3485" cy="171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86" y="2006"/>
              <a:ext cx="3359" cy="1745"/>
              <a:chOff x="-304" y="588"/>
              <a:chExt cx="6066" cy="3122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-305" y="2299"/>
                <a:ext cx="938" cy="9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-293" y="2310"/>
                <a:ext cx="963" cy="93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-290" y="2320"/>
                <a:ext cx="997" cy="91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-290" y="2333"/>
                <a:ext cx="1032" cy="87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-283" y="2344"/>
                <a:ext cx="1062" cy="84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-270" y="2353"/>
                <a:ext cx="1087" cy="81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-263" y="2365"/>
                <a:ext cx="1114" cy="78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256" y="2376"/>
                <a:ext cx="1138" cy="74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-248" y="2388"/>
                <a:ext cx="1163" cy="71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-235" y="2401"/>
                <a:ext cx="1188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-228" y="2411"/>
                <a:ext cx="1208" cy="64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-220" y="2419"/>
                <a:ext cx="1230" cy="614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-207" y="2428"/>
                <a:ext cx="1249" cy="57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-198" y="2440"/>
                <a:ext cx="1268" cy="535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-188" y="2449"/>
                <a:ext cx="1287" cy="502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-172" y="2460"/>
                <a:ext cx="1302" cy="46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-164" y="2467"/>
                <a:ext cx="1317" cy="435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-149" y="2476"/>
                <a:ext cx="1326" cy="402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-134" y="2486"/>
                <a:ext cx="1340" cy="37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-120" y="2497"/>
                <a:ext cx="1349" cy="335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-103" y="2504"/>
                <a:ext cx="1354" cy="30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-88" y="2513"/>
                <a:ext cx="1367" cy="278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-69" y="2520"/>
                <a:ext cx="1367" cy="249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-54" y="2528"/>
                <a:ext cx="1372" cy="225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-33" y="2540"/>
                <a:ext cx="1375" cy="216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-12" y="2545"/>
                <a:ext cx="1373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6" y="2554"/>
                <a:ext cx="1371" cy="249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31" y="2554"/>
                <a:ext cx="1367" cy="273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53" y="2523"/>
                <a:ext cx="1366" cy="327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75" y="2494"/>
                <a:ext cx="1355" cy="385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102" y="2458"/>
                <a:ext cx="1350" cy="44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123" y="2424"/>
                <a:ext cx="1337" cy="497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149" y="2390"/>
                <a:ext cx="1325" cy="556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178" y="2362"/>
                <a:ext cx="1312" cy="610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209" y="2327"/>
                <a:ext cx="1295" cy="666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236" y="2299"/>
                <a:ext cx="1278" cy="719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>
                <a:off x="265" y="2266"/>
                <a:ext cx="1260" cy="777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Freeform 44"/>
              <p:cNvSpPr>
                <a:spLocks/>
              </p:cNvSpPr>
              <p:nvPr/>
            </p:nvSpPr>
            <p:spPr bwMode="auto">
              <a:xfrm>
                <a:off x="295" y="2234"/>
                <a:ext cx="1237" cy="833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4" name="Freeform 45"/>
              <p:cNvSpPr>
                <a:spLocks/>
              </p:cNvSpPr>
              <p:nvPr/>
            </p:nvSpPr>
            <p:spPr bwMode="auto">
              <a:xfrm>
                <a:off x="328" y="2200"/>
                <a:ext cx="1216" cy="886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5" name="Freeform 46"/>
              <p:cNvSpPr>
                <a:spLocks/>
              </p:cNvSpPr>
              <p:nvPr/>
            </p:nvSpPr>
            <p:spPr bwMode="auto">
              <a:xfrm>
                <a:off x="358" y="2172"/>
                <a:ext cx="1192" cy="939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auto">
              <a:xfrm>
                <a:off x="389" y="2137"/>
                <a:ext cx="1167" cy="992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428" y="2107"/>
                <a:ext cx="1137" cy="1044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462" y="2073"/>
                <a:ext cx="1110" cy="1100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499" y="2045"/>
                <a:ext cx="1080" cy="1146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535" y="2013"/>
                <a:ext cx="1048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568" y="1983"/>
                <a:ext cx="1017" cy="1248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608" y="1951"/>
                <a:ext cx="982" cy="1299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642" y="1922"/>
                <a:ext cx="951" cy="1343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678" y="1894"/>
                <a:ext cx="913" cy="1389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715" y="1868"/>
                <a:ext cx="879" cy="1433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750" y="1838"/>
                <a:ext cx="843" cy="1479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785" y="1814"/>
                <a:ext cx="808" cy="1517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820" y="1787"/>
                <a:ext cx="769" cy="1559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853" y="1765"/>
                <a:ext cx="731" cy="1599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891" y="1740"/>
                <a:ext cx="690" cy="1633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926" y="1716"/>
                <a:ext cx="654" cy="1673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959" y="1699"/>
                <a:ext cx="615" cy="1705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996" y="1677"/>
                <a:ext cx="578" cy="1739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1030" y="1660"/>
                <a:ext cx="538" cy="1768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1064" y="1636"/>
                <a:ext cx="499" cy="1797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1099" y="1622"/>
                <a:ext cx="463" cy="1826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1132" y="1606"/>
                <a:ext cx="430" cy="1849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163" y="1590"/>
                <a:ext cx="396" cy="1872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1196" y="1579"/>
                <a:ext cx="360" cy="1891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233" y="1565"/>
                <a:ext cx="326" cy="1915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264" y="1550"/>
                <a:ext cx="294" cy="1929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1298" y="1539"/>
                <a:ext cx="263" cy="1944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1330" y="1529"/>
                <a:ext cx="236" cy="1955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1362" y="1522"/>
                <a:ext cx="245" cy="1965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1394" y="1513"/>
                <a:ext cx="260" cy="1973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1425" y="1508"/>
                <a:ext cx="281" cy="1978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1445" y="1502"/>
                <a:ext cx="311" cy="1982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1434" y="1498"/>
                <a:ext cx="373" cy="1982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1424" y="1497"/>
                <a:ext cx="437" cy="1977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1415" y="1495"/>
                <a:ext cx="496" cy="1971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1401" y="1496"/>
                <a:ext cx="557" cy="1965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1391" y="1495"/>
                <a:ext cx="618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1380" y="1498"/>
                <a:ext cx="679" cy="1945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1369" y="1498"/>
                <a:ext cx="739" cy="1931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1355" y="1504"/>
                <a:ext cx="804" cy="1913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1348" y="1511"/>
                <a:ext cx="862" cy="1895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1336" y="1515"/>
                <a:ext cx="925" cy="1872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1329" y="1524"/>
                <a:ext cx="979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9" name="Freeform 90"/>
              <p:cNvSpPr>
                <a:spLocks/>
              </p:cNvSpPr>
              <p:nvPr/>
            </p:nvSpPr>
            <p:spPr bwMode="auto">
              <a:xfrm>
                <a:off x="1319" y="1534"/>
                <a:ext cx="1039" cy="1821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0" name="Freeform 91"/>
              <p:cNvSpPr>
                <a:spLocks/>
              </p:cNvSpPr>
              <p:nvPr/>
            </p:nvSpPr>
            <p:spPr bwMode="auto">
              <a:xfrm>
                <a:off x="1306" y="1544"/>
                <a:ext cx="1099" cy="1789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1" name="Freeform 92"/>
              <p:cNvSpPr>
                <a:spLocks/>
              </p:cNvSpPr>
              <p:nvPr/>
            </p:nvSpPr>
            <p:spPr bwMode="auto">
              <a:xfrm>
                <a:off x="1298" y="1555"/>
                <a:ext cx="1156" cy="1758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" name="Freeform 93"/>
              <p:cNvSpPr>
                <a:spLocks/>
              </p:cNvSpPr>
              <p:nvPr/>
            </p:nvSpPr>
            <p:spPr bwMode="auto">
              <a:xfrm>
                <a:off x="1288" y="1569"/>
                <a:ext cx="1210" cy="1725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" name="Freeform 94"/>
              <p:cNvSpPr>
                <a:spLocks/>
              </p:cNvSpPr>
              <p:nvPr/>
            </p:nvSpPr>
            <p:spPr bwMode="auto">
              <a:xfrm>
                <a:off x="1281" y="1581"/>
                <a:ext cx="1268" cy="1685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1269" y="1595"/>
                <a:ext cx="1320" cy="1649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1262" y="1611"/>
                <a:ext cx="1375" cy="1607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1255" y="1630"/>
                <a:ext cx="1425" cy="1566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1247" y="1645"/>
                <a:ext cx="1481" cy="1519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1241" y="1660"/>
                <a:ext cx="1527" cy="1477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1236" y="1685"/>
                <a:ext cx="1578" cy="1423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1230" y="1703"/>
                <a:ext cx="1625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1" name="Freeform 102"/>
              <p:cNvSpPr>
                <a:spLocks/>
              </p:cNvSpPr>
              <p:nvPr/>
            </p:nvSpPr>
            <p:spPr bwMode="auto">
              <a:xfrm>
                <a:off x="1223" y="1725"/>
                <a:ext cx="1669" cy="1330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1223" y="1748"/>
                <a:ext cx="1712" cy="1277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1220" y="1773"/>
                <a:ext cx="1754" cy="1226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1215" y="1798"/>
                <a:ext cx="1794" cy="1173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1214" y="1822"/>
                <a:ext cx="1832" cy="1118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1215" y="1849"/>
                <a:ext cx="1869" cy="1063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1214" y="1876"/>
                <a:ext cx="1905" cy="1009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1219" y="1910"/>
                <a:ext cx="1937" cy="953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1222" y="1940"/>
                <a:ext cx="1969" cy="896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1229" y="1974"/>
                <a:ext cx="1996" cy="836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1235" y="2002"/>
                <a:ext cx="2022" cy="783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1245" y="2029"/>
                <a:ext cx="2045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1250" y="2057"/>
                <a:ext cx="2067" cy="680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1259" y="2085"/>
                <a:ext cx="2091" cy="629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5" name="Freeform 116"/>
              <p:cNvSpPr>
                <a:spLocks/>
              </p:cNvSpPr>
              <p:nvPr/>
            </p:nvSpPr>
            <p:spPr bwMode="auto">
              <a:xfrm>
                <a:off x="1268" y="2110"/>
                <a:ext cx="2109" cy="578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6" name="Freeform 117"/>
              <p:cNvSpPr>
                <a:spLocks/>
              </p:cNvSpPr>
              <p:nvPr/>
            </p:nvSpPr>
            <p:spPr bwMode="auto">
              <a:xfrm>
                <a:off x="1282" y="2133"/>
                <a:ext cx="2122" cy="529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7" name="Freeform 118"/>
              <p:cNvSpPr>
                <a:spLocks/>
              </p:cNvSpPr>
              <p:nvPr/>
            </p:nvSpPr>
            <p:spPr bwMode="auto">
              <a:xfrm>
                <a:off x="1295" y="2157"/>
                <a:ext cx="2137" cy="483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8" name="Freeform 119"/>
              <p:cNvSpPr>
                <a:spLocks/>
              </p:cNvSpPr>
              <p:nvPr/>
            </p:nvSpPr>
            <p:spPr bwMode="auto">
              <a:xfrm>
                <a:off x="1314" y="2182"/>
                <a:ext cx="2143" cy="434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1324" y="2206"/>
                <a:ext cx="2151" cy="388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1347" y="2221"/>
                <a:ext cx="2159" cy="348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1364" y="2202"/>
                <a:ext cx="2159" cy="347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1385" y="2152"/>
                <a:ext cx="2160" cy="374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1403" y="2107"/>
                <a:ext cx="2157" cy="398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1425" y="2062"/>
                <a:ext cx="2151" cy="434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1451" y="2014"/>
                <a:ext cx="2141" cy="519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1480" y="1962"/>
                <a:ext cx="2128" cy="615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1500" y="1916"/>
                <a:ext cx="2120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1528" y="1869"/>
                <a:ext cx="2102" cy="787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1557" y="1820"/>
                <a:ext cx="2080" cy="877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1590" y="1772"/>
                <a:ext cx="2062" cy="966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1618" y="1725"/>
                <a:ext cx="2036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1655" y="1681"/>
                <a:ext cx="2008" cy="1140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1685" y="1632"/>
                <a:ext cx="1976" cy="1225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1722" y="1584"/>
                <a:ext cx="1943" cy="1315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1760" y="1540"/>
                <a:ext cx="1908" cy="1400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1798" y="1499"/>
                <a:ext cx="1869" cy="1487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1835" y="1456"/>
                <a:ext cx="1830" cy="1567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1876" y="1413"/>
                <a:ext cx="1785" cy="1651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1920" y="1366"/>
                <a:ext cx="1741" cy="1734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1962" y="1329"/>
                <a:ext cx="1695" cy="1810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2001" y="1286"/>
                <a:ext cx="1644" cy="1891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2051" y="1247"/>
                <a:ext cx="1594" cy="1967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2098" y="1210"/>
                <a:ext cx="1540" cy="2046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4" name="Freeform 145"/>
              <p:cNvSpPr>
                <a:spLocks/>
              </p:cNvSpPr>
              <p:nvPr/>
            </p:nvSpPr>
            <p:spPr bwMode="auto">
              <a:xfrm>
                <a:off x="2142" y="1174"/>
                <a:ext cx="1490" cy="2116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5" name="Freeform 146"/>
              <p:cNvSpPr>
                <a:spLocks/>
              </p:cNvSpPr>
              <p:nvPr/>
            </p:nvSpPr>
            <p:spPr bwMode="auto">
              <a:xfrm>
                <a:off x="2191" y="1135"/>
                <a:ext cx="1439" cy="2189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6" name="Freeform 147"/>
              <p:cNvSpPr>
                <a:spLocks/>
              </p:cNvSpPr>
              <p:nvPr/>
            </p:nvSpPr>
            <p:spPr bwMode="auto">
              <a:xfrm>
                <a:off x="2236" y="1094"/>
                <a:ext cx="1379" cy="2263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2289" y="1062"/>
                <a:ext cx="1319" cy="2328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2345" y="1033"/>
                <a:ext cx="1264" cy="2391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2398" y="994"/>
                <a:ext cx="1205" cy="2457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2450" y="959"/>
                <a:ext cx="1148" cy="2517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1" name="Freeform 152"/>
              <p:cNvSpPr>
                <a:spLocks/>
              </p:cNvSpPr>
              <p:nvPr/>
            </p:nvSpPr>
            <p:spPr bwMode="auto">
              <a:xfrm>
                <a:off x="2513" y="928"/>
                <a:ext cx="1083" cy="2576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2" name="Freeform 153"/>
              <p:cNvSpPr>
                <a:spLocks/>
              </p:cNvSpPr>
              <p:nvPr/>
            </p:nvSpPr>
            <p:spPr bwMode="auto">
              <a:xfrm>
                <a:off x="2568" y="896"/>
                <a:ext cx="1024" cy="2632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3" name="Freeform 154"/>
              <p:cNvSpPr>
                <a:spLocks/>
              </p:cNvSpPr>
              <p:nvPr/>
            </p:nvSpPr>
            <p:spPr bwMode="auto">
              <a:xfrm>
                <a:off x="2623" y="868"/>
                <a:ext cx="961" cy="2686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4" name="Freeform 155"/>
              <p:cNvSpPr>
                <a:spLocks/>
              </p:cNvSpPr>
              <p:nvPr/>
            </p:nvSpPr>
            <p:spPr bwMode="auto">
              <a:xfrm>
                <a:off x="2685" y="838"/>
                <a:ext cx="901" cy="2734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5" name="Freeform 156"/>
              <p:cNvSpPr>
                <a:spLocks/>
              </p:cNvSpPr>
              <p:nvPr/>
            </p:nvSpPr>
            <p:spPr bwMode="auto">
              <a:xfrm>
                <a:off x="2740" y="807"/>
                <a:ext cx="843" cy="2785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6" name="Freeform 157"/>
              <p:cNvSpPr>
                <a:spLocks/>
              </p:cNvSpPr>
              <p:nvPr/>
            </p:nvSpPr>
            <p:spPr bwMode="auto">
              <a:xfrm>
                <a:off x="2794" y="781"/>
                <a:ext cx="783" cy="2830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7" name="Freeform 158"/>
              <p:cNvSpPr>
                <a:spLocks/>
              </p:cNvSpPr>
              <p:nvPr/>
            </p:nvSpPr>
            <p:spPr bwMode="auto">
              <a:xfrm>
                <a:off x="2850" y="758"/>
                <a:ext cx="726" cy="2867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8" name="Freeform 159"/>
              <p:cNvSpPr>
                <a:spLocks/>
              </p:cNvSpPr>
              <p:nvPr/>
            </p:nvSpPr>
            <p:spPr bwMode="auto">
              <a:xfrm>
                <a:off x="2901" y="734"/>
                <a:ext cx="669" cy="2907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9" name="Freeform 160"/>
              <p:cNvSpPr>
                <a:spLocks/>
              </p:cNvSpPr>
              <p:nvPr/>
            </p:nvSpPr>
            <p:spPr bwMode="auto">
              <a:xfrm>
                <a:off x="2954" y="707"/>
                <a:ext cx="615" cy="2947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3004" y="692"/>
                <a:ext cx="563" cy="2977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1" name="Freeform 162"/>
              <p:cNvSpPr>
                <a:spLocks/>
              </p:cNvSpPr>
              <p:nvPr/>
            </p:nvSpPr>
            <p:spPr bwMode="auto">
              <a:xfrm>
                <a:off x="3052" y="673"/>
                <a:ext cx="512" cy="3007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2" name="Freeform 163"/>
              <p:cNvSpPr>
                <a:spLocks/>
              </p:cNvSpPr>
              <p:nvPr/>
            </p:nvSpPr>
            <p:spPr bwMode="auto">
              <a:xfrm>
                <a:off x="3100" y="658"/>
                <a:ext cx="462" cy="3033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3" name="Freeform 164"/>
              <p:cNvSpPr>
                <a:spLocks/>
              </p:cNvSpPr>
              <p:nvPr/>
            </p:nvSpPr>
            <p:spPr bwMode="auto">
              <a:xfrm>
                <a:off x="3153" y="644"/>
                <a:ext cx="412" cy="305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" name="Freeform 165"/>
              <p:cNvSpPr>
                <a:spLocks/>
              </p:cNvSpPr>
              <p:nvPr/>
            </p:nvSpPr>
            <p:spPr bwMode="auto">
              <a:xfrm>
                <a:off x="3196" y="629"/>
                <a:ext cx="368" cy="30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" name="Freeform 166"/>
              <p:cNvSpPr>
                <a:spLocks/>
              </p:cNvSpPr>
              <p:nvPr/>
            </p:nvSpPr>
            <p:spPr bwMode="auto">
              <a:xfrm>
                <a:off x="3177" y="616"/>
                <a:ext cx="383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" name="Freeform 167"/>
              <p:cNvSpPr>
                <a:spLocks/>
              </p:cNvSpPr>
              <p:nvPr/>
            </p:nvSpPr>
            <p:spPr bwMode="auto">
              <a:xfrm>
                <a:off x="3152" y="606"/>
                <a:ext cx="412" cy="3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7" name="Freeform 168"/>
              <p:cNvSpPr>
                <a:spLocks/>
              </p:cNvSpPr>
              <p:nvPr/>
            </p:nvSpPr>
            <p:spPr bwMode="auto">
              <a:xfrm>
                <a:off x="3124" y="602"/>
                <a:ext cx="439" cy="3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3094" y="596"/>
                <a:ext cx="500" cy="3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9" name="Freeform 170"/>
              <p:cNvSpPr>
                <a:spLocks/>
              </p:cNvSpPr>
              <p:nvPr/>
            </p:nvSpPr>
            <p:spPr bwMode="auto">
              <a:xfrm>
                <a:off x="3067" y="591"/>
                <a:ext cx="595" cy="3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0" name="Freeform 171"/>
              <p:cNvSpPr>
                <a:spLocks/>
              </p:cNvSpPr>
              <p:nvPr/>
            </p:nvSpPr>
            <p:spPr bwMode="auto">
              <a:xfrm>
                <a:off x="3039" y="586"/>
                <a:ext cx="689" cy="3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1" name="Freeform 172"/>
              <p:cNvSpPr>
                <a:spLocks/>
              </p:cNvSpPr>
              <p:nvPr/>
            </p:nvSpPr>
            <p:spPr bwMode="auto">
              <a:xfrm>
                <a:off x="3009" y="588"/>
                <a:ext cx="789" cy="3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2" name="Freeform 173"/>
              <p:cNvSpPr>
                <a:spLocks/>
              </p:cNvSpPr>
              <p:nvPr/>
            </p:nvSpPr>
            <p:spPr bwMode="auto">
              <a:xfrm>
                <a:off x="2983" y="591"/>
                <a:ext cx="885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3" name="Freeform 174"/>
              <p:cNvSpPr>
                <a:spLocks/>
              </p:cNvSpPr>
              <p:nvPr/>
            </p:nvSpPr>
            <p:spPr bwMode="auto">
              <a:xfrm>
                <a:off x="2953" y="595"/>
                <a:ext cx="982" cy="30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" name="Freeform 175"/>
              <p:cNvSpPr>
                <a:spLocks/>
              </p:cNvSpPr>
              <p:nvPr/>
            </p:nvSpPr>
            <p:spPr bwMode="auto">
              <a:xfrm>
                <a:off x="2924" y="604"/>
                <a:ext cx="1076" cy="30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5" name="Freeform 176"/>
              <p:cNvSpPr>
                <a:spLocks/>
              </p:cNvSpPr>
              <p:nvPr/>
            </p:nvSpPr>
            <p:spPr bwMode="auto">
              <a:xfrm>
                <a:off x="2895" y="605"/>
                <a:ext cx="1173" cy="30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6" name="Freeform 177"/>
              <p:cNvSpPr>
                <a:spLocks/>
              </p:cNvSpPr>
              <p:nvPr/>
            </p:nvSpPr>
            <p:spPr bwMode="auto">
              <a:xfrm>
                <a:off x="2871" y="611"/>
                <a:ext cx="1265" cy="30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7" name="Freeform 178"/>
              <p:cNvSpPr>
                <a:spLocks/>
              </p:cNvSpPr>
              <p:nvPr/>
            </p:nvSpPr>
            <p:spPr bwMode="auto">
              <a:xfrm>
                <a:off x="2841" y="628"/>
                <a:ext cx="1362" cy="29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8" name="Freeform 179"/>
              <p:cNvSpPr>
                <a:spLocks/>
              </p:cNvSpPr>
              <p:nvPr/>
            </p:nvSpPr>
            <p:spPr bwMode="auto">
              <a:xfrm>
                <a:off x="2817" y="642"/>
                <a:ext cx="1455" cy="29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9" name="Freeform 180"/>
              <p:cNvSpPr>
                <a:spLocks/>
              </p:cNvSpPr>
              <p:nvPr/>
            </p:nvSpPr>
            <p:spPr bwMode="auto">
              <a:xfrm>
                <a:off x="2787" y="656"/>
                <a:ext cx="1549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0" name="Freeform 181"/>
              <p:cNvSpPr>
                <a:spLocks/>
              </p:cNvSpPr>
              <p:nvPr/>
            </p:nvSpPr>
            <p:spPr bwMode="auto">
              <a:xfrm>
                <a:off x="2760" y="677"/>
                <a:ext cx="1641" cy="28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1" name="Freeform 182"/>
              <p:cNvSpPr>
                <a:spLocks/>
              </p:cNvSpPr>
              <p:nvPr/>
            </p:nvSpPr>
            <p:spPr bwMode="auto">
              <a:xfrm>
                <a:off x="2735" y="698"/>
                <a:ext cx="1736" cy="2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2" name="Freeform 183"/>
              <p:cNvSpPr>
                <a:spLocks/>
              </p:cNvSpPr>
              <p:nvPr/>
            </p:nvSpPr>
            <p:spPr bwMode="auto">
              <a:xfrm>
                <a:off x="2712" y="718"/>
                <a:ext cx="1821" cy="2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3" name="Freeform 184"/>
              <p:cNvSpPr>
                <a:spLocks/>
              </p:cNvSpPr>
              <p:nvPr/>
            </p:nvSpPr>
            <p:spPr bwMode="auto">
              <a:xfrm>
                <a:off x="2693" y="742"/>
                <a:ext cx="1909" cy="27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4" name="Freeform 185"/>
              <p:cNvSpPr>
                <a:spLocks/>
              </p:cNvSpPr>
              <p:nvPr/>
            </p:nvSpPr>
            <p:spPr bwMode="auto">
              <a:xfrm>
                <a:off x="2670" y="769"/>
                <a:ext cx="1996" cy="2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5" name="Freeform 186"/>
              <p:cNvSpPr>
                <a:spLocks/>
              </p:cNvSpPr>
              <p:nvPr/>
            </p:nvSpPr>
            <p:spPr bwMode="auto">
              <a:xfrm>
                <a:off x="2650" y="801"/>
                <a:ext cx="2082" cy="2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6" name="Freeform 187"/>
              <p:cNvSpPr>
                <a:spLocks/>
              </p:cNvSpPr>
              <p:nvPr/>
            </p:nvSpPr>
            <p:spPr bwMode="auto">
              <a:xfrm>
                <a:off x="2628" y="832"/>
                <a:ext cx="2165" cy="25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7" name="Freeform 188"/>
              <p:cNvSpPr>
                <a:spLocks/>
              </p:cNvSpPr>
              <p:nvPr/>
            </p:nvSpPr>
            <p:spPr bwMode="auto">
              <a:xfrm>
                <a:off x="2604" y="864"/>
                <a:ext cx="2251" cy="24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8" name="Freeform 189"/>
              <p:cNvSpPr>
                <a:spLocks/>
              </p:cNvSpPr>
              <p:nvPr/>
            </p:nvSpPr>
            <p:spPr bwMode="auto">
              <a:xfrm>
                <a:off x="2589" y="899"/>
                <a:ext cx="2333" cy="238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9" name="Freeform 190"/>
              <p:cNvSpPr>
                <a:spLocks/>
              </p:cNvSpPr>
              <p:nvPr/>
            </p:nvSpPr>
            <p:spPr bwMode="auto">
              <a:xfrm>
                <a:off x="2574" y="927"/>
                <a:ext cx="2402" cy="230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0" name="Freeform 191"/>
              <p:cNvSpPr>
                <a:spLocks/>
              </p:cNvSpPr>
              <p:nvPr/>
            </p:nvSpPr>
            <p:spPr bwMode="auto">
              <a:xfrm>
                <a:off x="2555" y="963"/>
                <a:ext cx="2486" cy="223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1" name="Freeform 192"/>
              <p:cNvSpPr>
                <a:spLocks/>
              </p:cNvSpPr>
              <p:nvPr/>
            </p:nvSpPr>
            <p:spPr bwMode="auto">
              <a:xfrm>
                <a:off x="2544" y="997"/>
                <a:ext cx="2558" cy="21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2" name="Freeform 193"/>
              <p:cNvSpPr>
                <a:spLocks/>
              </p:cNvSpPr>
              <p:nvPr/>
            </p:nvSpPr>
            <p:spPr bwMode="auto">
              <a:xfrm>
                <a:off x="2530" y="1028"/>
                <a:ext cx="2626" cy="207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3" name="Freeform 194"/>
              <p:cNvSpPr>
                <a:spLocks/>
              </p:cNvSpPr>
              <p:nvPr/>
            </p:nvSpPr>
            <p:spPr bwMode="auto">
              <a:xfrm>
                <a:off x="2519" y="1063"/>
                <a:ext cx="2695" cy="200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4" name="Freeform 195"/>
              <p:cNvSpPr>
                <a:spLocks/>
              </p:cNvSpPr>
              <p:nvPr/>
            </p:nvSpPr>
            <p:spPr bwMode="auto">
              <a:xfrm>
                <a:off x="2509" y="1096"/>
                <a:ext cx="2763" cy="192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5" name="Freeform 196"/>
              <p:cNvSpPr>
                <a:spLocks/>
              </p:cNvSpPr>
              <p:nvPr/>
            </p:nvSpPr>
            <p:spPr bwMode="auto">
              <a:xfrm>
                <a:off x="2500" y="1131"/>
                <a:ext cx="2823" cy="18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6" name="Freeform 197"/>
              <p:cNvSpPr>
                <a:spLocks/>
              </p:cNvSpPr>
              <p:nvPr/>
            </p:nvSpPr>
            <p:spPr bwMode="auto">
              <a:xfrm>
                <a:off x="2496" y="1167"/>
                <a:ext cx="2883" cy="175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7" name="Freeform 198"/>
              <p:cNvSpPr>
                <a:spLocks/>
              </p:cNvSpPr>
              <p:nvPr/>
            </p:nvSpPr>
            <p:spPr bwMode="auto">
              <a:xfrm>
                <a:off x="2484" y="1197"/>
                <a:ext cx="2945" cy="1670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8" name="Freeform 199"/>
              <p:cNvSpPr>
                <a:spLocks/>
              </p:cNvSpPr>
              <p:nvPr/>
            </p:nvSpPr>
            <p:spPr bwMode="auto">
              <a:xfrm>
                <a:off x="2483" y="1228"/>
                <a:ext cx="2996" cy="1577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2480" y="1261"/>
                <a:ext cx="3048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0" name="Freeform 201"/>
              <p:cNvSpPr>
                <a:spLocks/>
              </p:cNvSpPr>
              <p:nvPr/>
            </p:nvSpPr>
            <p:spPr bwMode="auto">
              <a:xfrm>
                <a:off x="2474" y="1290"/>
                <a:ext cx="3096" cy="1403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1" name="Freeform 202"/>
              <p:cNvSpPr>
                <a:spLocks/>
              </p:cNvSpPr>
              <p:nvPr/>
            </p:nvSpPr>
            <p:spPr bwMode="auto">
              <a:xfrm>
                <a:off x="2472" y="1323"/>
                <a:ext cx="3145" cy="131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2" name="Freeform 203"/>
              <p:cNvSpPr>
                <a:spLocks/>
              </p:cNvSpPr>
              <p:nvPr/>
            </p:nvSpPr>
            <p:spPr bwMode="auto">
              <a:xfrm>
                <a:off x="2466" y="1352"/>
                <a:ext cx="3185" cy="1225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3" name="Freeform 204"/>
              <p:cNvSpPr>
                <a:spLocks/>
              </p:cNvSpPr>
              <p:nvPr/>
            </p:nvSpPr>
            <p:spPr bwMode="auto">
              <a:xfrm>
                <a:off x="2470" y="1378"/>
                <a:ext cx="3219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4" name="Freeform 205"/>
              <p:cNvSpPr>
                <a:spLocks/>
              </p:cNvSpPr>
              <p:nvPr/>
            </p:nvSpPr>
            <p:spPr bwMode="auto">
              <a:xfrm>
                <a:off x="2475" y="1412"/>
                <a:ext cx="3253" cy="106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2477" y="1438"/>
                <a:ext cx="3286" cy="98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918" y="2480"/>
              <a:ext cx="1829" cy="451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924" y="2494"/>
              <a:ext cx="1838" cy="412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930" y="2508"/>
              <a:ext cx="1847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2938" y="2523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947" y="2535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956" y="2551"/>
              <a:ext cx="1860" cy="300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979" y="2574"/>
              <a:ext cx="1857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994" y="2577"/>
              <a:ext cx="1851" cy="380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008" y="2536"/>
              <a:ext cx="1844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23" y="2496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41" y="2453"/>
              <a:ext cx="1822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58" y="2414"/>
              <a:ext cx="1808" cy="68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78" y="2375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3099" y="2332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144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169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6" name="AutoShape 226"/>
          <p:cNvSpPr>
            <a:spLocks noChangeArrowheads="1"/>
          </p:cNvSpPr>
          <p:nvPr/>
        </p:nvSpPr>
        <p:spPr bwMode="auto">
          <a:xfrm>
            <a:off x="6156325" y="4365625"/>
            <a:ext cx="3384550" cy="9350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27" name="Picture 227" descr="영문간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290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Freeform 228"/>
          <p:cNvSpPr>
            <a:spLocks/>
          </p:cNvSpPr>
          <p:nvPr/>
        </p:nvSpPr>
        <p:spPr bwMode="auto">
          <a:xfrm>
            <a:off x="0" y="1887538"/>
            <a:ext cx="9144000" cy="981075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84" y="420"/>
              </a:cxn>
              <a:cxn ang="0">
                <a:pos x="84" y="324"/>
              </a:cxn>
              <a:cxn ang="0">
                <a:pos x="210" y="324"/>
              </a:cxn>
              <a:cxn ang="0">
                <a:pos x="210" y="270"/>
              </a:cxn>
              <a:cxn ang="0">
                <a:pos x="774" y="270"/>
              </a:cxn>
              <a:cxn ang="0">
                <a:pos x="774" y="156"/>
              </a:cxn>
              <a:cxn ang="0">
                <a:pos x="1002" y="156"/>
              </a:cxn>
              <a:cxn ang="0">
                <a:pos x="1002" y="48"/>
              </a:cxn>
              <a:cxn ang="0">
                <a:pos x="2502" y="48"/>
              </a:cxn>
              <a:cxn ang="0">
                <a:pos x="2502" y="0"/>
              </a:cxn>
              <a:cxn ang="0">
                <a:pos x="4026" y="0"/>
              </a:cxn>
              <a:cxn ang="0">
                <a:pos x="4026" y="54"/>
              </a:cxn>
              <a:cxn ang="0">
                <a:pos x="4998" y="54"/>
              </a:cxn>
              <a:cxn ang="0">
                <a:pos x="4998" y="198"/>
              </a:cxn>
              <a:cxn ang="0">
                <a:pos x="5820" y="198"/>
              </a:cxn>
              <a:cxn ang="0">
                <a:pos x="5820" y="552"/>
              </a:cxn>
              <a:cxn ang="0">
                <a:pos x="4818" y="552"/>
              </a:cxn>
              <a:cxn ang="0">
                <a:pos x="4800" y="618"/>
              </a:cxn>
              <a:cxn ang="0">
                <a:pos x="1056" y="618"/>
              </a:cxn>
              <a:cxn ang="0">
                <a:pos x="1056" y="522"/>
              </a:cxn>
              <a:cxn ang="0">
                <a:pos x="6" y="522"/>
              </a:cxn>
              <a:cxn ang="0">
                <a:pos x="0" y="420"/>
              </a:cxn>
            </a:cxnLst>
            <a:rect l="0" t="0" r="r" b="b"/>
            <a:pathLst>
              <a:path w="5820" h="618">
                <a:moveTo>
                  <a:pt x="0" y="420"/>
                </a:moveTo>
                <a:lnTo>
                  <a:pt x="84" y="420"/>
                </a:lnTo>
                <a:lnTo>
                  <a:pt x="84" y="324"/>
                </a:lnTo>
                <a:lnTo>
                  <a:pt x="210" y="324"/>
                </a:lnTo>
                <a:lnTo>
                  <a:pt x="210" y="270"/>
                </a:lnTo>
                <a:lnTo>
                  <a:pt x="774" y="270"/>
                </a:lnTo>
                <a:lnTo>
                  <a:pt x="774" y="156"/>
                </a:lnTo>
                <a:lnTo>
                  <a:pt x="1002" y="156"/>
                </a:lnTo>
                <a:lnTo>
                  <a:pt x="1002" y="48"/>
                </a:lnTo>
                <a:lnTo>
                  <a:pt x="2502" y="48"/>
                </a:lnTo>
                <a:lnTo>
                  <a:pt x="2502" y="0"/>
                </a:lnTo>
                <a:lnTo>
                  <a:pt x="4026" y="0"/>
                </a:lnTo>
                <a:lnTo>
                  <a:pt x="4026" y="54"/>
                </a:lnTo>
                <a:lnTo>
                  <a:pt x="4998" y="54"/>
                </a:lnTo>
                <a:lnTo>
                  <a:pt x="4998" y="198"/>
                </a:lnTo>
                <a:lnTo>
                  <a:pt x="5820" y="198"/>
                </a:lnTo>
                <a:lnTo>
                  <a:pt x="5820" y="552"/>
                </a:lnTo>
                <a:lnTo>
                  <a:pt x="4818" y="552"/>
                </a:lnTo>
                <a:lnTo>
                  <a:pt x="4800" y="618"/>
                </a:lnTo>
                <a:lnTo>
                  <a:pt x="1056" y="618"/>
                </a:lnTo>
                <a:lnTo>
                  <a:pt x="1056" y="522"/>
                </a:lnTo>
                <a:lnTo>
                  <a:pt x="6" y="522"/>
                </a:lnTo>
                <a:lnTo>
                  <a:pt x="0" y="42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17BA-0778-4FC1-B507-75EE8744DC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7FC7-1311-470A-8FEE-CC51E6E72B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0960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3B8D-D168-4934-98DD-D4438C0DC9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E0D1-BB8A-43C5-9F57-F1240B9DDD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9CC00-1B22-4C40-B09C-DFE5376D26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BB75-A537-4817-B223-AB635D4B00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0838-6128-4FF5-A196-A31192788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54AA-5F33-4847-BD44-D0BBAA5FEE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119C-ECB1-4727-A891-51657FCCC5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8FCF-D418-47B9-BF65-7195245E0D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E1F9B-360D-4ACD-A95C-324E448945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AAC1-7EC1-46FF-9CC2-0141780D7C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F669-3D39-4291-A2F1-DDF1D1B118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98FB-742B-4521-A9FA-36BF0FDDA7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0574-AAA8-490F-A9B2-96EA647ECF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5687-E73C-4FD0-AE80-2F5799FBDE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231D-287C-4200-BA9C-9B363E37D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20EB-FE06-4F62-B901-30E0F2CFC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0CE7-3D6B-42D9-8B52-E7B97599E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0E44-9668-4CEF-A254-460E20892B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864-6208-4C74-A153-9A1DCA7C75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70D0-0F47-4D64-A35D-26F2C108D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06A6-BE3A-4D81-9A35-869A0A1B1C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FD3E-A8F1-40FF-B83A-137A8A1ED1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CA17-5317-4233-A85A-C5C9B512E7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E64A-29BB-469E-AC8E-C4930DB08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CC59-08D5-429C-A2F1-8D0CEA8668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70B2-639F-4373-864C-4612E6DF7F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231D-287C-4200-BA9C-9B363E37D0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20EB-FE06-4F62-B901-30E0F2CFCBF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0CE7-3D6B-42D9-8B52-E7B97599E0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0E44-9668-4CEF-A254-460E20892B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E7BB-8E33-44E6-8D7E-B6E023D365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864-6208-4C74-A153-9A1DCA7C75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06A6-BE3A-4D81-9A35-869A0A1B1C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FD3E-A8F1-40FF-B83A-137A8A1ED12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CA17-5317-4233-A85A-C5C9B512E75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E64A-29BB-469E-AC8E-C4930DB0860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CC59-08D5-429C-A2F1-8D0CEA8668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70B2-639F-4373-864C-4612E6DF7F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A488-9014-45A4-A343-D97FE3B3E3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3EDA-81B0-4A67-94ED-2FE25D27BE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843E-9439-4132-9A12-FB3B19F333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FD49-38E2-46F8-9FC3-510D94FD0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 rot="-279447">
            <a:off x="-1620838" y="-819150"/>
            <a:ext cx="5905501" cy="2951163"/>
            <a:chOff x="1387" y="1983"/>
            <a:chExt cx="3485" cy="1710"/>
          </a:xfrm>
        </p:grpSpPr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1387" y="1983"/>
              <a:ext cx="3324" cy="1710"/>
              <a:chOff x="-300" y="600"/>
              <a:chExt cx="6066" cy="3120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auto">
              <a:xfrm>
                <a:off x="-310" y="2283"/>
                <a:ext cx="940" cy="9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auto">
              <a:xfrm>
                <a:off x="-301" y="2295"/>
                <a:ext cx="968" cy="94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auto">
              <a:xfrm>
                <a:off x="-298" y="2302"/>
                <a:ext cx="1000" cy="9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auto">
              <a:xfrm>
                <a:off x="-293" y="2315"/>
                <a:ext cx="1029" cy="8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auto">
              <a:xfrm>
                <a:off x="-286" y="2325"/>
                <a:ext cx="1058" cy="84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-275" y="2337"/>
                <a:ext cx="1086" cy="8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-271" y="2349"/>
                <a:ext cx="1115" cy="78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-262" y="2359"/>
                <a:ext cx="1139" cy="7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-253" y="2374"/>
                <a:ext cx="1163" cy="7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-242" y="2382"/>
                <a:ext cx="1185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auto">
              <a:xfrm>
                <a:off x="-238" y="2397"/>
                <a:ext cx="1209" cy="64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auto">
              <a:xfrm>
                <a:off x="-222" y="2403"/>
                <a:ext cx="1231" cy="60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>
                <a:off x="-215" y="2422"/>
                <a:ext cx="1250" cy="571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9" name="Freeform 17"/>
              <p:cNvSpPr>
                <a:spLocks/>
              </p:cNvSpPr>
              <p:nvPr/>
            </p:nvSpPr>
            <p:spPr bwMode="auto">
              <a:xfrm>
                <a:off x="-207" y="2427"/>
                <a:ext cx="1270" cy="53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0" name="Freeform 18"/>
              <p:cNvSpPr>
                <a:spLocks/>
              </p:cNvSpPr>
              <p:nvPr/>
            </p:nvSpPr>
            <p:spPr bwMode="auto">
              <a:xfrm>
                <a:off x="-188" y="2441"/>
                <a:ext cx="1286" cy="50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1" name="Freeform 19"/>
              <p:cNvSpPr>
                <a:spLocks/>
              </p:cNvSpPr>
              <p:nvPr/>
            </p:nvSpPr>
            <p:spPr bwMode="auto">
              <a:xfrm>
                <a:off x="-177" y="2452"/>
                <a:ext cx="1298" cy="468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2" name="Freeform 20"/>
              <p:cNvSpPr>
                <a:spLocks/>
              </p:cNvSpPr>
              <p:nvPr/>
            </p:nvSpPr>
            <p:spPr bwMode="auto">
              <a:xfrm>
                <a:off x="-171" y="2458"/>
                <a:ext cx="1315" cy="436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3" name="Freeform 21"/>
              <p:cNvSpPr>
                <a:spLocks/>
              </p:cNvSpPr>
              <p:nvPr/>
            </p:nvSpPr>
            <p:spPr bwMode="auto">
              <a:xfrm>
                <a:off x="-157" y="2468"/>
                <a:ext cx="1327" cy="40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4" name="Freeform 22"/>
              <p:cNvSpPr>
                <a:spLocks/>
              </p:cNvSpPr>
              <p:nvPr/>
            </p:nvSpPr>
            <p:spPr bwMode="auto">
              <a:xfrm>
                <a:off x="-141" y="2477"/>
                <a:ext cx="1339" cy="368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5" name="Freeform 23"/>
              <p:cNvSpPr>
                <a:spLocks/>
              </p:cNvSpPr>
              <p:nvPr/>
            </p:nvSpPr>
            <p:spPr bwMode="auto">
              <a:xfrm>
                <a:off x="-123" y="2487"/>
                <a:ext cx="1344" cy="33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6" name="Freeform 24"/>
              <p:cNvSpPr>
                <a:spLocks/>
              </p:cNvSpPr>
              <p:nvPr/>
            </p:nvSpPr>
            <p:spPr bwMode="auto">
              <a:xfrm>
                <a:off x="-113" y="2488"/>
                <a:ext cx="1356" cy="30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7" name="Freeform 25"/>
              <p:cNvSpPr>
                <a:spLocks/>
              </p:cNvSpPr>
              <p:nvPr/>
            </p:nvSpPr>
            <p:spPr bwMode="auto">
              <a:xfrm>
                <a:off x="-93" y="2502"/>
                <a:ext cx="1363" cy="277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>
                <a:off x="-75" y="2507"/>
                <a:ext cx="1368" cy="2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auto">
              <a:xfrm>
                <a:off x="-59" y="2513"/>
                <a:ext cx="1371" cy="22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>
                <a:off x="-39" y="2522"/>
                <a:ext cx="1376" cy="218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auto">
              <a:xfrm>
                <a:off x="-19" y="2525"/>
                <a:ext cx="1376" cy="238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2" name="Freeform 30"/>
              <p:cNvSpPr>
                <a:spLocks/>
              </p:cNvSpPr>
              <p:nvPr/>
            </p:nvSpPr>
            <p:spPr bwMode="auto">
              <a:xfrm>
                <a:off x="0" y="2536"/>
                <a:ext cx="1373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3" name="Freeform 31"/>
              <p:cNvSpPr>
                <a:spLocks/>
              </p:cNvSpPr>
              <p:nvPr/>
            </p:nvSpPr>
            <p:spPr bwMode="auto">
              <a:xfrm>
                <a:off x="25" y="2538"/>
                <a:ext cx="1368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auto">
              <a:xfrm>
                <a:off x="47" y="2515"/>
                <a:ext cx="1363" cy="32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auto">
              <a:xfrm>
                <a:off x="68" y="2481"/>
                <a:ext cx="1356" cy="383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auto">
              <a:xfrm>
                <a:off x="92" y="2446"/>
                <a:ext cx="1349" cy="441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7" name="Freeform 35"/>
              <p:cNvSpPr>
                <a:spLocks/>
              </p:cNvSpPr>
              <p:nvPr/>
            </p:nvSpPr>
            <p:spPr bwMode="auto">
              <a:xfrm>
                <a:off x="115" y="2415"/>
                <a:ext cx="1337" cy="497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8" name="Freeform 36"/>
              <p:cNvSpPr>
                <a:spLocks/>
              </p:cNvSpPr>
              <p:nvPr/>
            </p:nvSpPr>
            <p:spPr bwMode="auto">
              <a:xfrm>
                <a:off x="144" y="2385"/>
                <a:ext cx="1323" cy="554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auto">
              <a:xfrm>
                <a:off x="170" y="2353"/>
                <a:ext cx="1310" cy="60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auto">
              <a:xfrm>
                <a:off x="196" y="2321"/>
                <a:ext cx="1296" cy="665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229" y="2294"/>
                <a:ext cx="1279" cy="720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254" y="2252"/>
                <a:ext cx="1260" cy="775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auto">
              <a:xfrm>
                <a:off x="287" y="2223"/>
                <a:ext cx="1238" cy="827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auto">
              <a:xfrm>
                <a:off x="318" y="2188"/>
                <a:ext cx="1216" cy="883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354" y="2155"/>
                <a:ext cx="1192" cy="943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6" name="Freeform 44"/>
              <p:cNvSpPr>
                <a:spLocks/>
              </p:cNvSpPr>
              <p:nvPr/>
            </p:nvSpPr>
            <p:spPr bwMode="auto">
              <a:xfrm>
                <a:off x="382" y="2122"/>
                <a:ext cx="1166" cy="992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auto">
              <a:xfrm>
                <a:off x="422" y="2096"/>
                <a:ext cx="1139" cy="1046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auto">
              <a:xfrm>
                <a:off x="455" y="2059"/>
                <a:ext cx="1110" cy="1099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auto">
              <a:xfrm>
                <a:off x="488" y="2028"/>
                <a:ext cx="1079" cy="1148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0" name="Freeform 48"/>
              <p:cNvSpPr>
                <a:spLocks/>
              </p:cNvSpPr>
              <p:nvPr/>
            </p:nvSpPr>
            <p:spPr bwMode="auto">
              <a:xfrm>
                <a:off x="526" y="1996"/>
                <a:ext cx="1048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1" name="Freeform 49"/>
              <p:cNvSpPr>
                <a:spLocks/>
              </p:cNvSpPr>
              <p:nvPr/>
            </p:nvSpPr>
            <p:spPr bwMode="auto">
              <a:xfrm>
                <a:off x="563" y="1966"/>
                <a:ext cx="1017" cy="1247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2" name="Freeform 50"/>
              <p:cNvSpPr>
                <a:spLocks/>
              </p:cNvSpPr>
              <p:nvPr/>
            </p:nvSpPr>
            <p:spPr bwMode="auto">
              <a:xfrm>
                <a:off x="602" y="1943"/>
                <a:ext cx="980" cy="1296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3" name="Freeform 51"/>
              <p:cNvSpPr>
                <a:spLocks/>
              </p:cNvSpPr>
              <p:nvPr/>
            </p:nvSpPr>
            <p:spPr bwMode="auto">
              <a:xfrm>
                <a:off x="632" y="1910"/>
                <a:ext cx="952" cy="1343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4" name="Freeform 52"/>
              <p:cNvSpPr>
                <a:spLocks/>
              </p:cNvSpPr>
              <p:nvPr/>
            </p:nvSpPr>
            <p:spPr bwMode="auto">
              <a:xfrm>
                <a:off x="672" y="1883"/>
                <a:ext cx="915" cy="1390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5" name="Freeform 53"/>
              <p:cNvSpPr>
                <a:spLocks/>
              </p:cNvSpPr>
              <p:nvPr/>
            </p:nvSpPr>
            <p:spPr bwMode="auto">
              <a:xfrm>
                <a:off x="703" y="1858"/>
                <a:ext cx="880" cy="1435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6" name="Freeform 54"/>
              <p:cNvSpPr>
                <a:spLocks/>
              </p:cNvSpPr>
              <p:nvPr/>
            </p:nvSpPr>
            <p:spPr bwMode="auto">
              <a:xfrm>
                <a:off x="740" y="1826"/>
                <a:ext cx="845" cy="1477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7" name="Freeform 55"/>
              <p:cNvSpPr>
                <a:spLocks/>
              </p:cNvSpPr>
              <p:nvPr/>
            </p:nvSpPr>
            <p:spPr bwMode="auto">
              <a:xfrm>
                <a:off x="778" y="1800"/>
                <a:ext cx="809" cy="1519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8" name="Freeform 56"/>
              <p:cNvSpPr>
                <a:spLocks/>
              </p:cNvSpPr>
              <p:nvPr/>
            </p:nvSpPr>
            <p:spPr bwMode="auto">
              <a:xfrm>
                <a:off x="813" y="1770"/>
                <a:ext cx="771" cy="1556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9" name="Freeform 57"/>
              <p:cNvSpPr>
                <a:spLocks/>
              </p:cNvSpPr>
              <p:nvPr/>
            </p:nvSpPr>
            <p:spPr bwMode="auto">
              <a:xfrm>
                <a:off x="845" y="1754"/>
                <a:ext cx="732" cy="1599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0" name="Freeform 58"/>
              <p:cNvSpPr>
                <a:spLocks/>
              </p:cNvSpPr>
              <p:nvPr/>
            </p:nvSpPr>
            <p:spPr bwMode="auto">
              <a:xfrm>
                <a:off x="883" y="1732"/>
                <a:ext cx="691" cy="1635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1" name="Freeform 59"/>
              <p:cNvSpPr>
                <a:spLocks/>
              </p:cNvSpPr>
              <p:nvPr/>
            </p:nvSpPr>
            <p:spPr bwMode="auto">
              <a:xfrm>
                <a:off x="920" y="1706"/>
                <a:ext cx="655" cy="1673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2" name="Freeform 60"/>
              <p:cNvSpPr>
                <a:spLocks/>
              </p:cNvSpPr>
              <p:nvPr/>
            </p:nvSpPr>
            <p:spPr bwMode="auto">
              <a:xfrm>
                <a:off x="951" y="1684"/>
                <a:ext cx="615" cy="1710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3" name="Freeform 61"/>
              <p:cNvSpPr>
                <a:spLocks/>
              </p:cNvSpPr>
              <p:nvPr/>
            </p:nvSpPr>
            <p:spPr bwMode="auto">
              <a:xfrm>
                <a:off x="990" y="1668"/>
                <a:ext cx="573" cy="1739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4" name="Freeform 62"/>
              <p:cNvSpPr>
                <a:spLocks/>
              </p:cNvSpPr>
              <p:nvPr/>
            </p:nvSpPr>
            <p:spPr bwMode="auto">
              <a:xfrm>
                <a:off x="1020" y="1648"/>
                <a:ext cx="539" cy="1769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5" name="Freeform 63"/>
              <p:cNvSpPr>
                <a:spLocks/>
              </p:cNvSpPr>
              <p:nvPr/>
            </p:nvSpPr>
            <p:spPr bwMode="auto">
              <a:xfrm>
                <a:off x="1056" y="1624"/>
                <a:ext cx="499" cy="1797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6" name="Freeform 64"/>
              <p:cNvSpPr>
                <a:spLocks/>
              </p:cNvSpPr>
              <p:nvPr/>
            </p:nvSpPr>
            <p:spPr bwMode="auto">
              <a:xfrm>
                <a:off x="1089" y="1611"/>
                <a:ext cx="463" cy="1823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7" name="Freeform 65"/>
              <p:cNvSpPr>
                <a:spLocks/>
              </p:cNvSpPr>
              <p:nvPr/>
            </p:nvSpPr>
            <p:spPr bwMode="auto">
              <a:xfrm>
                <a:off x="1123" y="1596"/>
                <a:ext cx="429" cy="1851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8" name="Freeform 66"/>
              <p:cNvSpPr>
                <a:spLocks/>
              </p:cNvSpPr>
              <p:nvPr/>
            </p:nvSpPr>
            <p:spPr bwMode="auto">
              <a:xfrm>
                <a:off x="1155" y="1577"/>
                <a:ext cx="392" cy="1873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9" name="Freeform 67"/>
              <p:cNvSpPr>
                <a:spLocks/>
              </p:cNvSpPr>
              <p:nvPr/>
            </p:nvSpPr>
            <p:spPr bwMode="auto">
              <a:xfrm>
                <a:off x="1193" y="1564"/>
                <a:ext cx="359" cy="1890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0" name="Freeform 68"/>
              <p:cNvSpPr>
                <a:spLocks/>
              </p:cNvSpPr>
              <p:nvPr/>
            </p:nvSpPr>
            <p:spPr bwMode="auto">
              <a:xfrm>
                <a:off x="1222" y="1550"/>
                <a:ext cx="328" cy="1912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1" name="Freeform 69"/>
              <p:cNvSpPr>
                <a:spLocks/>
              </p:cNvSpPr>
              <p:nvPr/>
            </p:nvSpPr>
            <p:spPr bwMode="auto">
              <a:xfrm>
                <a:off x="1262" y="1538"/>
                <a:ext cx="296" cy="1927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2" name="Freeform 70"/>
              <p:cNvSpPr>
                <a:spLocks/>
              </p:cNvSpPr>
              <p:nvPr/>
            </p:nvSpPr>
            <p:spPr bwMode="auto">
              <a:xfrm>
                <a:off x="1293" y="1529"/>
                <a:ext cx="263" cy="1942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3" name="Freeform 71"/>
              <p:cNvSpPr>
                <a:spLocks/>
              </p:cNvSpPr>
              <p:nvPr/>
            </p:nvSpPr>
            <p:spPr bwMode="auto">
              <a:xfrm>
                <a:off x="1320" y="1522"/>
                <a:ext cx="236" cy="1954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4" name="Freeform 72"/>
              <p:cNvSpPr>
                <a:spLocks/>
              </p:cNvSpPr>
              <p:nvPr/>
            </p:nvSpPr>
            <p:spPr bwMode="auto">
              <a:xfrm>
                <a:off x="1357" y="1510"/>
                <a:ext cx="243" cy="1965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5" name="Freeform 73"/>
              <p:cNvSpPr>
                <a:spLocks/>
              </p:cNvSpPr>
              <p:nvPr/>
            </p:nvSpPr>
            <p:spPr bwMode="auto">
              <a:xfrm>
                <a:off x="1390" y="1501"/>
                <a:ext cx="262" cy="1972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1420" y="1491"/>
                <a:ext cx="279" cy="1977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7" name="Freeform 75"/>
              <p:cNvSpPr>
                <a:spLocks/>
              </p:cNvSpPr>
              <p:nvPr/>
            </p:nvSpPr>
            <p:spPr bwMode="auto">
              <a:xfrm>
                <a:off x="1437" y="1494"/>
                <a:ext cx="313" cy="1980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8" name="Freeform 76"/>
              <p:cNvSpPr>
                <a:spLocks/>
              </p:cNvSpPr>
              <p:nvPr/>
            </p:nvSpPr>
            <p:spPr bwMode="auto">
              <a:xfrm>
                <a:off x="1424" y="1488"/>
                <a:ext cx="373" cy="1980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9" name="Freeform 77"/>
              <p:cNvSpPr>
                <a:spLocks/>
              </p:cNvSpPr>
              <p:nvPr/>
            </p:nvSpPr>
            <p:spPr bwMode="auto">
              <a:xfrm>
                <a:off x="1417" y="1485"/>
                <a:ext cx="436" cy="1974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>
                <a:off x="1405" y="1487"/>
                <a:ext cx="498" cy="1972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1" name="Freeform 79"/>
              <p:cNvSpPr>
                <a:spLocks/>
              </p:cNvSpPr>
              <p:nvPr/>
            </p:nvSpPr>
            <p:spPr bwMode="auto">
              <a:xfrm>
                <a:off x="1396" y="1482"/>
                <a:ext cx="556" cy="1965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2" name="Freeform 80"/>
              <p:cNvSpPr>
                <a:spLocks/>
              </p:cNvSpPr>
              <p:nvPr/>
            </p:nvSpPr>
            <p:spPr bwMode="auto">
              <a:xfrm>
                <a:off x="1383" y="1481"/>
                <a:ext cx="617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3" name="Freeform 81"/>
              <p:cNvSpPr>
                <a:spLocks/>
              </p:cNvSpPr>
              <p:nvPr/>
            </p:nvSpPr>
            <p:spPr bwMode="auto">
              <a:xfrm>
                <a:off x="1373" y="1483"/>
                <a:ext cx="679" cy="1943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4" name="Freeform 82"/>
              <p:cNvSpPr>
                <a:spLocks/>
              </p:cNvSpPr>
              <p:nvPr/>
            </p:nvSpPr>
            <p:spPr bwMode="auto">
              <a:xfrm>
                <a:off x="1363" y="1485"/>
                <a:ext cx="740" cy="1930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5" name="Freeform 83"/>
              <p:cNvSpPr>
                <a:spLocks/>
              </p:cNvSpPr>
              <p:nvPr/>
            </p:nvSpPr>
            <p:spPr bwMode="auto">
              <a:xfrm>
                <a:off x="1348" y="1488"/>
                <a:ext cx="805" cy="1913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6" name="Freeform 84"/>
              <p:cNvSpPr>
                <a:spLocks/>
              </p:cNvSpPr>
              <p:nvPr/>
            </p:nvSpPr>
            <p:spPr bwMode="auto">
              <a:xfrm>
                <a:off x="1340" y="1494"/>
                <a:ext cx="862" cy="1895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7" name="Freeform 85"/>
              <p:cNvSpPr>
                <a:spLocks/>
              </p:cNvSpPr>
              <p:nvPr/>
            </p:nvSpPr>
            <p:spPr bwMode="auto">
              <a:xfrm>
                <a:off x="1328" y="1503"/>
                <a:ext cx="923" cy="1870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8" name="Freeform 86"/>
              <p:cNvSpPr>
                <a:spLocks/>
              </p:cNvSpPr>
              <p:nvPr/>
            </p:nvSpPr>
            <p:spPr bwMode="auto">
              <a:xfrm>
                <a:off x="1320" y="1513"/>
                <a:ext cx="980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9" name="Freeform 87"/>
              <p:cNvSpPr>
                <a:spLocks/>
              </p:cNvSpPr>
              <p:nvPr/>
            </p:nvSpPr>
            <p:spPr bwMode="auto">
              <a:xfrm>
                <a:off x="1315" y="1525"/>
                <a:ext cx="1038" cy="1819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0" name="Freeform 88"/>
              <p:cNvSpPr>
                <a:spLocks/>
              </p:cNvSpPr>
              <p:nvPr/>
            </p:nvSpPr>
            <p:spPr bwMode="auto">
              <a:xfrm>
                <a:off x="1302" y="1536"/>
                <a:ext cx="1098" cy="1789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1" name="Freeform 89"/>
              <p:cNvSpPr>
                <a:spLocks/>
              </p:cNvSpPr>
              <p:nvPr/>
            </p:nvSpPr>
            <p:spPr bwMode="auto">
              <a:xfrm>
                <a:off x="1288" y="1549"/>
                <a:ext cx="1156" cy="1757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2" name="Freeform 90"/>
              <p:cNvSpPr>
                <a:spLocks/>
              </p:cNvSpPr>
              <p:nvPr/>
            </p:nvSpPr>
            <p:spPr bwMode="auto">
              <a:xfrm>
                <a:off x="1284" y="1561"/>
                <a:ext cx="1209" cy="1725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3" name="Freeform 91"/>
              <p:cNvSpPr>
                <a:spLocks/>
              </p:cNvSpPr>
              <p:nvPr/>
            </p:nvSpPr>
            <p:spPr bwMode="auto">
              <a:xfrm>
                <a:off x="1268" y="1569"/>
                <a:ext cx="1270" cy="1687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4" name="Freeform 92"/>
              <p:cNvSpPr>
                <a:spLocks/>
              </p:cNvSpPr>
              <p:nvPr/>
            </p:nvSpPr>
            <p:spPr bwMode="auto">
              <a:xfrm>
                <a:off x="1265" y="1584"/>
                <a:ext cx="1322" cy="1648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5" name="Freeform 93"/>
              <p:cNvSpPr>
                <a:spLocks/>
              </p:cNvSpPr>
              <p:nvPr/>
            </p:nvSpPr>
            <p:spPr bwMode="auto">
              <a:xfrm>
                <a:off x="1257" y="1597"/>
                <a:ext cx="1376" cy="1604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6" name="Freeform 94"/>
              <p:cNvSpPr>
                <a:spLocks/>
              </p:cNvSpPr>
              <p:nvPr/>
            </p:nvSpPr>
            <p:spPr bwMode="auto">
              <a:xfrm>
                <a:off x="1250" y="1617"/>
                <a:ext cx="1426" cy="1564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7" name="Freeform 95"/>
              <p:cNvSpPr>
                <a:spLocks/>
              </p:cNvSpPr>
              <p:nvPr/>
            </p:nvSpPr>
            <p:spPr bwMode="auto">
              <a:xfrm>
                <a:off x="1244" y="1637"/>
                <a:ext cx="1477" cy="1519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8" name="Freeform 96"/>
              <p:cNvSpPr>
                <a:spLocks/>
              </p:cNvSpPr>
              <p:nvPr/>
            </p:nvSpPr>
            <p:spPr bwMode="auto">
              <a:xfrm>
                <a:off x="1235" y="1658"/>
                <a:ext cx="1527" cy="1474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9" name="Freeform 97"/>
              <p:cNvSpPr>
                <a:spLocks/>
              </p:cNvSpPr>
              <p:nvPr/>
            </p:nvSpPr>
            <p:spPr bwMode="auto">
              <a:xfrm>
                <a:off x="1232" y="1680"/>
                <a:ext cx="1575" cy="1427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0" name="Freeform 98"/>
              <p:cNvSpPr>
                <a:spLocks/>
              </p:cNvSpPr>
              <p:nvPr/>
            </p:nvSpPr>
            <p:spPr bwMode="auto">
              <a:xfrm>
                <a:off x="1221" y="1693"/>
                <a:ext cx="1624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1" name="Freeform 99"/>
              <p:cNvSpPr>
                <a:spLocks/>
              </p:cNvSpPr>
              <p:nvPr/>
            </p:nvSpPr>
            <p:spPr bwMode="auto">
              <a:xfrm>
                <a:off x="1218" y="1708"/>
                <a:ext cx="1667" cy="1329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2" name="Freeform 100"/>
              <p:cNvSpPr>
                <a:spLocks/>
              </p:cNvSpPr>
              <p:nvPr/>
            </p:nvSpPr>
            <p:spPr bwMode="auto">
              <a:xfrm>
                <a:off x="1212" y="1734"/>
                <a:ext cx="1713" cy="1277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3" name="Freeform 101"/>
              <p:cNvSpPr>
                <a:spLocks/>
              </p:cNvSpPr>
              <p:nvPr/>
            </p:nvSpPr>
            <p:spPr bwMode="auto">
              <a:xfrm>
                <a:off x="1210" y="1758"/>
                <a:ext cx="1754" cy="1227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4" name="Freeform 102"/>
              <p:cNvSpPr>
                <a:spLocks/>
              </p:cNvSpPr>
              <p:nvPr/>
            </p:nvSpPr>
            <p:spPr bwMode="auto">
              <a:xfrm>
                <a:off x="1210" y="1791"/>
                <a:ext cx="1792" cy="1170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5" name="Freeform 103"/>
              <p:cNvSpPr>
                <a:spLocks/>
              </p:cNvSpPr>
              <p:nvPr/>
            </p:nvSpPr>
            <p:spPr bwMode="auto">
              <a:xfrm>
                <a:off x="1210" y="1816"/>
                <a:ext cx="1828" cy="1118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6" name="Freeform 104"/>
              <p:cNvSpPr>
                <a:spLocks/>
              </p:cNvSpPr>
              <p:nvPr/>
            </p:nvSpPr>
            <p:spPr bwMode="auto">
              <a:xfrm>
                <a:off x="1210" y="1846"/>
                <a:ext cx="1869" cy="1064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7" name="Freeform 105"/>
              <p:cNvSpPr>
                <a:spLocks/>
              </p:cNvSpPr>
              <p:nvPr/>
            </p:nvSpPr>
            <p:spPr bwMode="auto">
              <a:xfrm>
                <a:off x="1205" y="1864"/>
                <a:ext cx="1905" cy="1007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8" name="Freeform 106"/>
              <p:cNvSpPr>
                <a:spLocks/>
              </p:cNvSpPr>
              <p:nvPr/>
            </p:nvSpPr>
            <p:spPr bwMode="auto">
              <a:xfrm>
                <a:off x="1210" y="1894"/>
                <a:ext cx="1935" cy="953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9" name="Freeform 107"/>
              <p:cNvSpPr>
                <a:spLocks/>
              </p:cNvSpPr>
              <p:nvPr/>
            </p:nvSpPr>
            <p:spPr bwMode="auto">
              <a:xfrm>
                <a:off x="1210" y="1926"/>
                <a:ext cx="1968" cy="896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0" name="Freeform 108"/>
              <p:cNvSpPr>
                <a:spLocks/>
              </p:cNvSpPr>
              <p:nvPr/>
            </p:nvSpPr>
            <p:spPr bwMode="auto">
              <a:xfrm>
                <a:off x="1220" y="1956"/>
                <a:ext cx="1992" cy="837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1" name="Freeform 109"/>
              <p:cNvSpPr>
                <a:spLocks/>
              </p:cNvSpPr>
              <p:nvPr/>
            </p:nvSpPr>
            <p:spPr bwMode="auto">
              <a:xfrm>
                <a:off x="1223" y="1991"/>
                <a:ext cx="2021" cy="784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2" name="Freeform 110"/>
              <p:cNvSpPr>
                <a:spLocks/>
              </p:cNvSpPr>
              <p:nvPr/>
            </p:nvSpPr>
            <p:spPr bwMode="auto">
              <a:xfrm>
                <a:off x="1234" y="2015"/>
                <a:ext cx="2045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3" name="Freeform 111"/>
              <p:cNvSpPr>
                <a:spLocks/>
              </p:cNvSpPr>
              <p:nvPr/>
            </p:nvSpPr>
            <p:spPr bwMode="auto">
              <a:xfrm>
                <a:off x="1239" y="2046"/>
                <a:ext cx="2069" cy="678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4" name="Freeform 112"/>
              <p:cNvSpPr>
                <a:spLocks/>
              </p:cNvSpPr>
              <p:nvPr/>
            </p:nvSpPr>
            <p:spPr bwMode="auto">
              <a:xfrm>
                <a:off x="1254" y="2072"/>
                <a:ext cx="2087" cy="628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5" name="Freeform 113"/>
              <p:cNvSpPr>
                <a:spLocks/>
              </p:cNvSpPr>
              <p:nvPr/>
            </p:nvSpPr>
            <p:spPr bwMode="auto">
              <a:xfrm>
                <a:off x="1262" y="2103"/>
                <a:ext cx="2108" cy="576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6" name="Freeform 114"/>
              <p:cNvSpPr>
                <a:spLocks/>
              </p:cNvSpPr>
              <p:nvPr/>
            </p:nvSpPr>
            <p:spPr bwMode="auto">
              <a:xfrm>
                <a:off x="1279" y="2127"/>
                <a:ext cx="2120" cy="529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7" name="Freeform 115"/>
              <p:cNvSpPr>
                <a:spLocks/>
              </p:cNvSpPr>
              <p:nvPr/>
            </p:nvSpPr>
            <p:spPr bwMode="auto">
              <a:xfrm>
                <a:off x="1291" y="2152"/>
                <a:ext cx="2134" cy="482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8" name="Freeform 116"/>
              <p:cNvSpPr>
                <a:spLocks/>
              </p:cNvSpPr>
              <p:nvPr/>
            </p:nvSpPr>
            <p:spPr bwMode="auto">
              <a:xfrm>
                <a:off x="1308" y="2177"/>
                <a:ext cx="2144" cy="433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9" name="Freeform 117"/>
              <p:cNvSpPr>
                <a:spLocks/>
              </p:cNvSpPr>
              <p:nvPr/>
            </p:nvSpPr>
            <p:spPr bwMode="auto">
              <a:xfrm>
                <a:off x="1319" y="2195"/>
                <a:ext cx="2151" cy="388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0" name="Freeform 118"/>
              <p:cNvSpPr>
                <a:spLocks/>
              </p:cNvSpPr>
              <p:nvPr/>
            </p:nvSpPr>
            <p:spPr bwMode="auto">
              <a:xfrm>
                <a:off x="1336" y="2217"/>
                <a:ext cx="2158" cy="346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1" name="Freeform 119"/>
              <p:cNvSpPr>
                <a:spLocks/>
              </p:cNvSpPr>
              <p:nvPr/>
            </p:nvSpPr>
            <p:spPr bwMode="auto">
              <a:xfrm>
                <a:off x="1355" y="2191"/>
                <a:ext cx="2158" cy="347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2" name="Freeform 120"/>
              <p:cNvSpPr>
                <a:spLocks/>
              </p:cNvSpPr>
              <p:nvPr/>
            </p:nvSpPr>
            <p:spPr bwMode="auto">
              <a:xfrm>
                <a:off x="1377" y="2143"/>
                <a:ext cx="2158" cy="373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3" name="Freeform 121"/>
              <p:cNvSpPr>
                <a:spLocks/>
              </p:cNvSpPr>
              <p:nvPr/>
            </p:nvSpPr>
            <p:spPr bwMode="auto">
              <a:xfrm>
                <a:off x="1396" y="2089"/>
                <a:ext cx="2156" cy="399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4" name="Freeform 122"/>
              <p:cNvSpPr>
                <a:spLocks/>
              </p:cNvSpPr>
              <p:nvPr/>
            </p:nvSpPr>
            <p:spPr bwMode="auto">
              <a:xfrm>
                <a:off x="1420" y="2043"/>
                <a:ext cx="2146" cy="436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5" name="Freeform 123"/>
              <p:cNvSpPr>
                <a:spLocks/>
              </p:cNvSpPr>
              <p:nvPr/>
            </p:nvSpPr>
            <p:spPr bwMode="auto">
              <a:xfrm>
                <a:off x="1441" y="1999"/>
                <a:ext cx="2140" cy="522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6" name="Freeform 124"/>
              <p:cNvSpPr>
                <a:spLocks/>
              </p:cNvSpPr>
              <p:nvPr/>
            </p:nvSpPr>
            <p:spPr bwMode="auto">
              <a:xfrm>
                <a:off x="1467" y="1952"/>
                <a:ext cx="2127" cy="614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7" name="Freeform 125"/>
              <p:cNvSpPr>
                <a:spLocks/>
              </p:cNvSpPr>
              <p:nvPr/>
            </p:nvSpPr>
            <p:spPr bwMode="auto">
              <a:xfrm>
                <a:off x="1498" y="1905"/>
                <a:ext cx="2117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8" name="Freeform 126"/>
              <p:cNvSpPr>
                <a:spLocks/>
              </p:cNvSpPr>
              <p:nvPr/>
            </p:nvSpPr>
            <p:spPr bwMode="auto">
              <a:xfrm>
                <a:off x="1521" y="1861"/>
                <a:ext cx="2098" cy="784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9" name="Freeform 127"/>
              <p:cNvSpPr>
                <a:spLocks/>
              </p:cNvSpPr>
              <p:nvPr/>
            </p:nvSpPr>
            <p:spPr bwMode="auto">
              <a:xfrm>
                <a:off x="1553" y="1814"/>
                <a:ext cx="2081" cy="878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0" name="Freeform 128"/>
              <p:cNvSpPr>
                <a:spLocks/>
              </p:cNvSpPr>
              <p:nvPr/>
            </p:nvSpPr>
            <p:spPr bwMode="auto">
              <a:xfrm>
                <a:off x="1583" y="1764"/>
                <a:ext cx="2060" cy="963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1" name="Freeform 129"/>
              <p:cNvSpPr>
                <a:spLocks/>
              </p:cNvSpPr>
              <p:nvPr/>
            </p:nvSpPr>
            <p:spPr bwMode="auto">
              <a:xfrm>
                <a:off x="1611" y="1716"/>
                <a:ext cx="2034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2" name="Freeform 130"/>
              <p:cNvSpPr>
                <a:spLocks/>
              </p:cNvSpPr>
              <p:nvPr/>
            </p:nvSpPr>
            <p:spPr bwMode="auto">
              <a:xfrm>
                <a:off x="1645" y="1670"/>
                <a:ext cx="2011" cy="1141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3" name="Freeform 131"/>
              <p:cNvSpPr>
                <a:spLocks/>
              </p:cNvSpPr>
              <p:nvPr/>
            </p:nvSpPr>
            <p:spPr bwMode="auto">
              <a:xfrm>
                <a:off x="1678" y="1617"/>
                <a:ext cx="1978" cy="1230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4" name="Freeform 132"/>
              <p:cNvSpPr>
                <a:spLocks/>
              </p:cNvSpPr>
              <p:nvPr/>
            </p:nvSpPr>
            <p:spPr bwMode="auto">
              <a:xfrm>
                <a:off x="1713" y="1573"/>
                <a:ext cx="1946" cy="1312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5" name="Freeform 133"/>
              <p:cNvSpPr>
                <a:spLocks/>
              </p:cNvSpPr>
              <p:nvPr/>
            </p:nvSpPr>
            <p:spPr bwMode="auto">
              <a:xfrm>
                <a:off x="1752" y="1526"/>
                <a:ext cx="1911" cy="1401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6" name="Freeform 134"/>
              <p:cNvSpPr>
                <a:spLocks/>
              </p:cNvSpPr>
              <p:nvPr/>
            </p:nvSpPr>
            <p:spPr bwMode="auto">
              <a:xfrm>
                <a:off x="1788" y="1486"/>
                <a:ext cx="1870" cy="1484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7" name="Freeform 135"/>
              <p:cNvSpPr>
                <a:spLocks/>
              </p:cNvSpPr>
              <p:nvPr/>
            </p:nvSpPr>
            <p:spPr bwMode="auto">
              <a:xfrm>
                <a:off x="1828" y="1442"/>
                <a:ext cx="1829" cy="1569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8" name="Freeform 136"/>
              <p:cNvSpPr>
                <a:spLocks/>
              </p:cNvSpPr>
              <p:nvPr/>
            </p:nvSpPr>
            <p:spPr bwMode="auto">
              <a:xfrm>
                <a:off x="1865" y="1403"/>
                <a:ext cx="1788" cy="1650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9" name="Freeform 137"/>
              <p:cNvSpPr>
                <a:spLocks/>
              </p:cNvSpPr>
              <p:nvPr/>
            </p:nvSpPr>
            <p:spPr bwMode="auto">
              <a:xfrm>
                <a:off x="1906" y="1361"/>
                <a:ext cx="1742" cy="1732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0" name="Freeform 138"/>
              <p:cNvSpPr>
                <a:spLocks/>
              </p:cNvSpPr>
              <p:nvPr/>
            </p:nvSpPr>
            <p:spPr bwMode="auto">
              <a:xfrm>
                <a:off x="1950" y="1317"/>
                <a:ext cx="1693" cy="1809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1" name="Freeform 139"/>
              <p:cNvSpPr>
                <a:spLocks/>
              </p:cNvSpPr>
              <p:nvPr/>
            </p:nvSpPr>
            <p:spPr bwMode="auto">
              <a:xfrm>
                <a:off x="1994" y="1273"/>
                <a:ext cx="1643" cy="1891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2" name="Freeform 140"/>
              <p:cNvSpPr>
                <a:spLocks/>
              </p:cNvSpPr>
              <p:nvPr/>
            </p:nvSpPr>
            <p:spPr bwMode="auto">
              <a:xfrm>
                <a:off x="2041" y="1233"/>
                <a:ext cx="1592" cy="1967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3" name="Freeform 141"/>
              <p:cNvSpPr>
                <a:spLocks/>
              </p:cNvSpPr>
              <p:nvPr/>
            </p:nvSpPr>
            <p:spPr bwMode="auto">
              <a:xfrm>
                <a:off x="2089" y="1194"/>
                <a:ext cx="1542" cy="2044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4" name="Freeform 142"/>
              <p:cNvSpPr>
                <a:spLocks/>
              </p:cNvSpPr>
              <p:nvPr/>
            </p:nvSpPr>
            <p:spPr bwMode="auto">
              <a:xfrm>
                <a:off x="2135" y="1157"/>
                <a:ext cx="1491" cy="211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5" name="Freeform 143"/>
              <p:cNvSpPr>
                <a:spLocks/>
              </p:cNvSpPr>
              <p:nvPr/>
            </p:nvSpPr>
            <p:spPr bwMode="auto">
              <a:xfrm>
                <a:off x="2181" y="1120"/>
                <a:ext cx="1433" cy="2190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6" name="Freeform 144"/>
              <p:cNvSpPr>
                <a:spLocks/>
              </p:cNvSpPr>
              <p:nvPr/>
            </p:nvSpPr>
            <p:spPr bwMode="auto">
              <a:xfrm>
                <a:off x="2234" y="1087"/>
                <a:ext cx="1378" cy="2259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7" name="Freeform 145"/>
              <p:cNvSpPr>
                <a:spLocks/>
              </p:cNvSpPr>
              <p:nvPr/>
            </p:nvSpPr>
            <p:spPr bwMode="auto">
              <a:xfrm>
                <a:off x="2281" y="1050"/>
                <a:ext cx="1322" cy="2326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8" name="Freeform 146"/>
              <p:cNvSpPr>
                <a:spLocks/>
              </p:cNvSpPr>
              <p:nvPr/>
            </p:nvSpPr>
            <p:spPr bwMode="auto">
              <a:xfrm>
                <a:off x="2339" y="1022"/>
                <a:ext cx="1262" cy="2392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9" name="Freeform 147"/>
              <p:cNvSpPr>
                <a:spLocks/>
              </p:cNvSpPr>
              <p:nvPr/>
            </p:nvSpPr>
            <p:spPr bwMode="auto">
              <a:xfrm>
                <a:off x="2387" y="987"/>
                <a:ext cx="1205" cy="2455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0" name="Freeform 148"/>
              <p:cNvSpPr>
                <a:spLocks/>
              </p:cNvSpPr>
              <p:nvPr/>
            </p:nvSpPr>
            <p:spPr bwMode="auto">
              <a:xfrm>
                <a:off x="2445" y="953"/>
                <a:ext cx="1144" cy="2516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1" name="Freeform 149"/>
              <p:cNvSpPr>
                <a:spLocks/>
              </p:cNvSpPr>
              <p:nvPr/>
            </p:nvSpPr>
            <p:spPr bwMode="auto">
              <a:xfrm>
                <a:off x="2501" y="914"/>
                <a:ext cx="1084" cy="2576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2" name="Freeform 150"/>
              <p:cNvSpPr>
                <a:spLocks/>
              </p:cNvSpPr>
              <p:nvPr/>
            </p:nvSpPr>
            <p:spPr bwMode="auto">
              <a:xfrm>
                <a:off x="2559" y="887"/>
                <a:ext cx="1024" cy="2633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3" name="Freeform 151"/>
              <p:cNvSpPr>
                <a:spLocks/>
              </p:cNvSpPr>
              <p:nvPr/>
            </p:nvSpPr>
            <p:spPr bwMode="auto">
              <a:xfrm>
                <a:off x="2619" y="861"/>
                <a:ext cx="961" cy="2685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4" name="Freeform 152"/>
              <p:cNvSpPr>
                <a:spLocks/>
              </p:cNvSpPr>
              <p:nvPr/>
            </p:nvSpPr>
            <p:spPr bwMode="auto">
              <a:xfrm>
                <a:off x="2678" y="825"/>
                <a:ext cx="898" cy="2736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5" name="Freeform 153"/>
              <p:cNvSpPr>
                <a:spLocks/>
              </p:cNvSpPr>
              <p:nvPr/>
            </p:nvSpPr>
            <p:spPr bwMode="auto">
              <a:xfrm>
                <a:off x="2735" y="795"/>
                <a:ext cx="843" cy="2784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6" name="Freeform 154"/>
              <p:cNvSpPr>
                <a:spLocks/>
              </p:cNvSpPr>
              <p:nvPr/>
            </p:nvSpPr>
            <p:spPr bwMode="auto">
              <a:xfrm>
                <a:off x="2787" y="768"/>
                <a:ext cx="781" cy="2830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7" name="Freeform 155"/>
              <p:cNvSpPr>
                <a:spLocks/>
              </p:cNvSpPr>
              <p:nvPr/>
            </p:nvSpPr>
            <p:spPr bwMode="auto">
              <a:xfrm>
                <a:off x="2843" y="752"/>
                <a:ext cx="725" cy="287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8" name="Freeform 156"/>
              <p:cNvSpPr>
                <a:spLocks/>
              </p:cNvSpPr>
              <p:nvPr/>
            </p:nvSpPr>
            <p:spPr bwMode="auto">
              <a:xfrm>
                <a:off x="2893" y="725"/>
                <a:ext cx="667" cy="2910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9" name="Freeform 157"/>
              <p:cNvSpPr>
                <a:spLocks/>
              </p:cNvSpPr>
              <p:nvPr/>
            </p:nvSpPr>
            <p:spPr bwMode="auto">
              <a:xfrm>
                <a:off x="2945" y="699"/>
                <a:ext cx="614" cy="2944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0" name="Freeform 158"/>
              <p:cNvSpPr>
                <a:spLocks/>
              </p:cNvSpPr>
              <p:nvPr/>
            </p:nvSpPr>
            <p:spPr bwMode="auto">
              <a:xfrm>
                <a:off x="2995" y="677"/>
                <a:ext cx="562" cy="2976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1" name="Freeform 159"/>
              <p:cNvSpPr>
                <a:spLocks/>
              </p:cNvSpPr>
              <p:nvPr/>
            </p:nvSpPr>
            <p:spPr bwMode="auto">
              <a:xfrm>
                <a:off x="3047" y="657"/>
                <a:ext cx="508" cy="300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2" name="Freeform 160"/>
              <p:cNvSpPr>
                <a:spLocks/>
              </p:cNvSpPr>
              <p:nvPr/>
            </p:nvSpPr>
            <p:spPr bwMode="auto">
              <a:xfrm>
                <a:off x="3092" y="644"/>
                <a:ext cx="462" cy="302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3" name="Freeform 161"/>
              <p:cNvSpPr>
                <a:spLocks/>
              </p:cNvSpPr>
              <p:nvPr/>
            </p:nvSpPr>
            <p:spPr bwMode="auto">
              <a:xfrm>
                <a:off x="3140" y="630"/>
                <a:ext cx="414" cy="30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4" name="Freeform 162"/>
              <p:cNvSpPr>
                <a:spLocks/>
              </p:cNvSpPr>
              <p:nvPr/>
            </p:nvSpPr>
            <p:spPr bwMode="auto">
              <a:xfrm>
                <a:off x="3188" y="621"/>
                <a:ext cx="368" cy="30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5" name="Freeform 163"/>
              <p:cNvSpPr>
                <a:spLocks/>
              </p:cNvSpPr>
              <p:nvPr/>
            </p:nvSpPr>
            <p:spPr bwMode="auto">
              <a:xfrm>
                <a:off x="3170" y="603"/>
                <a:ext cx="386" cy="30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6" name="Freeform 164"/>
              <p:cNvSpPr>
                <a:spLocks/>
              </p:cNvSpPr>
              <p:nvPr/>
            </p:nvSpPr>
            <p:spPr bwMode="auto">
              <a:xfrm>
                <a:off x="3139" y="597"/>
                <a:ext cx="414" cy="30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7" name="Freeform 165"/>
              <p:cNvSpPr>
                <a:spLocks/>
              </p:cNvSpPr>
              <p:nvPr/>
            </p:nvSpPr>
            <p:spPr bwMode="auto">
              <a:xfrm>
                <a:off x="3112" y="591"/>
                <a:ext cx="44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8" name="Freeform 166"/>
              <p:cNvSpPr>
                <a:spLocks/>
              </p:cNvSpPr>
              <p:nvPr/>
            </p:nvSpPr>
            <p:spPr bwMode="auto">
              <a:xfrm>
                <a:off x="3083" y="586"/>
                <a:ext cx="504" cy="3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9" name="Freeform 167"/>
              <p:cNvSpPr>
                <a:spLocks/>
              </p:cNvSpPr>
              <p:nvPr/>
            </p:nvSpPr>
            <p:spPr bwMode="auto">
              <a:xfrm>
                <a:off x="3058" y="581"/>
                <a:ext cx="597" cy="3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0" name="Freeform 168"/>
              <p:cNvSpPr>
                <a:spLocks/>
              </p:cNvSpPr>
              <p:nvPr/>
            </p:nvSpPr>
            <p:spPr bwMode="auto">
              <a:xfrm>
                <a:off x="3034" y="581"/>
                <a:ext cx="69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1" name="Freeform 169"/>
              <p:cNvSpPr>
                <a:spLocks/>
              </p:cNvSpPr>
              <p:nvPr/>
            </p:nvSpPr>
            <p:spPr bwMode="auto">
              <a:xfrm>
                <a:off x="3002" y="581"/>
                <a:ext cx="788" cy="3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2" name="Freeform 170"/>
              <p:cNvSpPr>
                <a:spLocks/>
              </p:cNvSpPr>
              <p:nvPr/>
            </p:nvSpPr>
            <p:spPr bwMode="auto">
              <a:xfrm>
                <a:off x="2975" y="581"/>
                <a:ext cx="884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3" name="Freeform 171"/>
              <p:cNvSpPr>
                <a:spLocks/>
              </p:cNvSpPr>
              <p:nvPr/>
            </p:nvSpPr>
            <p:spPr bwMode="auto">
              <a:xfrm>
                <a:off x="2945" y="585"/>
                <a:ext cx="983" cy="3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4" name="Freeform 172"/>
              <p:cNvSpPr>
                <a:spLocks/>
              </p:cNvSpPr>
              <p:nvPr/>
            </p:nvSpPr>
            <p:spPr bwMode="auto">
              <a:xfrm>
                <a:off x="2916" y="587"/>
                <a:ext cx="1074" cy="3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5" name="Freeform 173"/>
              <p:cNvSpPr>
                <a:spLocks/>
              </p:cNvSpPr>
              <p:nvPr/>
            </p:nvSpPr>
            <p:spPr bwMode="auto">
              <a:xfrm>
                <a:off x="2890" y="593"/>
                <a:ext cx="1169" cy="30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6" name="Freeform 174"/>
              <p:cNvSpPr>
                <a:spLocks/>
              </p:cNvSpPr>
              <p:nvPr/>
            </p:nvSpPr>
            <p:spPr bwMode="auto">
              <a:xfrm>
                <a:off x="2859" y="603"/>
                <a:ext cx="1270" cy="30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7" name="Freeform 175"/>
              <p:cNvSpPr>
                <a:spLocks/>
              </p:cNvSpPr>
              <p:nvPr/>
            </p:nvSpPr>
            <p:spPr bwMode="auto">
              <a:xfrm>
                <a:off x="2832" y="612"/>
                <a:ext cx="1363" cy="29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8" name="Freeform 176"/>
              <p:cNvSpPr>
                <a:spLocks/>
              </p:cNvSpPr>
              <p:nvPr/>
            </p:nvSpPr>
            <p:spPr bwMode="auto">
              <a:xfrm>
                <a:off x="2805" y="627"/>
                <a:ext cx="1455" cy="29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9" name="Freeform 177"/>
              <p:cNvSpPr>
                <a:spLocks/>
              </p:cNvSpPr>
              <p:nvPr/>
            </p:nvSpPr>
            <p:spPr bwMode="auto">
              <a:xfrm>
                <a:off x="2781" y="645"/>
                <a:ext cx="1551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0" name="Freeform 178"/>
              <p:cNvSpPr>
                <a:spLocks/>
              </p:cNvSpPr>
              <p:nvPr/>
            </p:nvSpPr>
            <p:spPr bwMode="auto">
              <a:xfrm>
                <a:off x="2758" y="660"/>
                <a:ext cx="1640" cy="28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1" name="Freeform 179"/>
              <p:cNvSpPr>
                <a:spLocks/>
              </p:cNvSpPr>
              <p:nvPr/>
            </p:nvSpPr>
            <p:spPr bwMode="auto">
              <a:xfrm>
                <a:off x="2733" y="682"/>
                <a:ext cx="1732" cy="28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2" name="Freeform 180"/>
              <p:cNvSpPr>
                <a:spLocks/>
              </p:cNvSpPr>
              <p:nvPr/>
            </p:nvSpPr>
            <p:spPr bwMode="auto">
              <a:xfrm>
                <a:off x="2706" y="704"/>
                <a:ext cx="1821" cy="27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3" name="Freeform 181"/>
              <p:cNvSpPr>
                <a:spLocks/>
              </p:cNvSpPr>
              <p:nvPr/>
            </p:nvSpPr>
            <p:spPr bwMode="auto">
              <a:xfrm>
                <a:off x="2682" y="729"/>
                <a:ext cx="1910" cy="27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4" name="Freeform 182"/>
              <p:cNvSpPr>
                <a:spLocks/>
              </p:cNvSpPr>
              <p:nvPr/>
            </p:nvSpPr>
            <p:spPr bwMode="auto">
              <a:xfrm>
                <a:off x="2660" y="757"/>
                <a:ext cx="1997" cy="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5" name="Freeform 183"/>
              <p:cNvSpPr>
                <a:spLocks/>
              </p:cNvSpPr>
              <p:nvPr/>
            </p:nvSpPr>
            <p:spPr bwMode="auto">
              <a:xfrm>
                <a:off x="2640" y="786"/>
                <a:ext cx="2082" cy="2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6" name="Freeform 184"/>
              <p:cNvSpPr>
                <a:spLocks/>
              </p:cNvSpPr>
              <p:nvPr/>
            </p:nvSpPr>
            <p:spPr bwMode="auto">
              <a:xfrm>
                <a:off x="2623" y="815"/>
                <a:ext cx="2163" cy="25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7" name="Freeform 185"/>
              <p:cNvSpPr>
                <a:spLocks/>
              </p:cNvSpPr>
              <p:nvPr/>
            </p:nvSpPr>
            <p:spPr bwMode="auto">
              <a:xfrm>
                <a:off x="2599" y="850"/>
                <a:ext cx="2250" cy="24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8" name="Freeform 186"/>
              <p:cNvSpPr>
                <a:spLocks/>
              </p:cNvSpPr>
              <p:nvPr/>
            </p:nvSpPr>
            <p:spPr bwMode="auto">
              <a:xfrm>
                <a:off x="2580" y="883"/>
                <a:ext cx="2329" cy="238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9" name="Freeform 187"/>
              <p:cNvSpPr>
                <a:spLocks/>
              </p:cNvSpPr>
              <p:nvPr/>
            </p:nvSpPr>
            <p:spPr bwMode="auto">
              <a:xfrm>
                <a:off x="2562" y="915"/>
                <a:ext cx="2404" cy="230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0" name="Freeform 188"/>
              <p:cNvSpPr>
                <a:spLocks/>
              </p:cNvSpPr>
              <p:nvPr/>
            </p:nvSpPr>
            <p:spPr bwMode="auto">
              <a:xfrm>
                <a:off x="2549" y="947"/>
                <a:ext cx="2481" cy="223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1" name="Freeform 189"/>
              <p:cNvSpPr>
                <a:spLocks/>
              </p:cNvSpPr>
              <p:nvPr/>
            </p:nvSpPr>
            <p:spPr bwMode="auto">
              <a:xfrm>
                <a:off x="2538" y="990"/>
                <a:ext cx="2556" cy="21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2" name="Freeform 190"/>
              <p:cNvSpPr>
                <a:spLocks/>
              </p:cNvSpPr>
              <p:nvPr/>
            </p:nvSpPr>
            <p:spPr bwMode="auto">
              <a:xfrm>
                <a:off x="2522" y="1020"/>
                <a:ext cx="2626" cy="208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3" name="Freeform 191"/>
              <p:cNvSpPr>
                <a:spLocks/>
              </p:cNvSpPr>
              <p:nvPr/>
            </p:nvSpPr>
            <p:spPr bwMode="auto">
              <a:xfrm>
                <a:off x="2511" y="1053"/>
                <a:ext cx="2693" cy="200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4" name="Freeform 192"/>
              <p:cNvSpPr>
                <a:spLocks/>
              </p:cNvSpPr>
              <p:nvPr/>
            </p:nvSpPr>
            <p:spPr bwMode="auto">
              <a:xfrm>
                <a:off x="2504" y="1094"/>
                <a:ext cx="2758" cy="192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5" name="Freeform 193"/>
              <p:cNvSpPr>
                <a:spLocks/>
              </p:cNvSpPr>
              <p:nvPr/>
            </p:nvSpPr>
            <p:spPr bwMode="auto">
              <a:xfrm>
                <a:off x="2493" y="1123"/>
                <a:ext cx="2823" cy="18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6" name="Freeform 194"/>
              <p:cNvSpPr>
                <a:spLocks/>
              </p:cNvSpPr>
              <p:nvPr/>
            </p:nvSpPr>
            <p:spPr bwMode="auto">
              <a:xfrm>
                <a:off x="2485" y="1158"/>
                <a:ext cx="2886" cy="175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7" name="Freeform 195"/>
              <p:cNvSpPr>
                <a:spLocks/>
              </p:cNvSpPr>
              <p:nvPr/>
            </p:nvSpPr>
            <p:spPr bwMode="auto">
              <a:xfrm>
                <a:off x="2481" y="1192"/>
                <a:ext cx="2944" cy="166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8" name="Freeform 196"/>
              <p:cNvSpPr>
                <a:spLocks/>
              </p:cNvSpPr>
              <p:nvPr/>
            </p:nvSpPr>
            <p:spPr bwMode="auto">
              <a:xfrm>
                <a:off x="2479" y="1219"/>
                <a:ext cx="2995" cy="1579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9" name="Freeform 197"/>
              <p:cNvSpPr>
                <a:spLocks/>
              </p:cNvSpPr>
              <p:nvPr/>
            </p:nvSpPr>
            <p:spPr bwMode="auto">
              <a:xfrm>
                <a:off x="2474" y="1256"/>
                <a:ext cx="3047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0" name="Freeform 198"/>
              <p:cNvSpPr>
                <a:spLocks/>
              </p:cNvSpPr>
              <p:nvPr/>
            </p:nvSpPr>
            <p:spPr bwMode="auto">
              <a:xfrm>
                <a:off x="2464" y="1284"/>
                <a:ext cx="3096" cy="1401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1" name="Freeform 199"/>
              <p:cNvSpPr>
                <a:spLocks/>
              </p:cNvSpPr>
              <p:nvPr/>
            </p:nvSpPr>
            <p:spPr bwMode="auto">
              <a:xfrm>
                <a:off x="2464" y="1311"/>
                <a:ext cx="3142" cy="131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2" name="Freeform 200"/>
              <p:cNvSpPr>
                <a:spLocks/>
              </p:cNvSpPr>
              <p:nvPr/>
            </p:nvSpPr>
            <p:spPr bwMode="auto">
              <a:xfrm>
                <a:off x="2461" y="1342"/>
                <a:ext cx="3185" cy="1230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3" name="Freeform 201"/>
              <p:cNvSpPr>
                <a:spLocks/>
              </p:cNvSpPr>
              <p:nvPr/>
            </p:nvSpPr>
            <p:spPr bwMode="auto">
              <a:xfrm>
                <a:off x="2463" y="1369"/>
                <a:ext cx="3218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4" name="Freeform 202"/>
              <p:cNvSpPr>
                <a:spLocks/>
              </p:cNvSpPr>
              <p:nvPr/>
            </p:nvSpPr>
            <p:spPr bwMode="auto">
              <a:xfrm>
                <a:off x="2469" y="1403"/>
                <a:ext cx="3253" cy="10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5" name="Freeform 203"/>
              <p:cNvSpPr>
                <a:spLocks/>
              </p:cNvSpPr>
              <p:nvPr/>
            </p:nvSpPr>
            <p:spPr bwMode="auto">
              <a:xfrm>
                <a:off x="2468" y="1424"/>
                <a:ext cx="3281" cy="978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8636" name="Freeform 204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7" name="Freeform 205"/>
            <p:cNvSpPr>
              <a:spLocks/>
            </p:cNvSpPr>
            <p:nvPr/>
          </p:nvSpPr>
          <p:spPr bwMode="auto">
            <a:xfrm>
              <a:off x="2914" y="2472"/>
              <a:ext cx="1831" cy="45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8" name="Freeform 206"/>
            <p:cNvSpPr>
              <a:spLocks/>
            </p:cNvSpPr>
            <p:nvPr/>
          </p:nvSpPr>
          <p:spPr bwMode="auto">
            <a:xfrm>
              <a:off x="2924" y="2494"/>
              <a:ext cx="1838" cy="407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9" name="Freeform 207"/>
            <p:cNvSpPr>
              <a:spLocks/>
            </p:cNvSpPr>
            <p:nvPr/>
          </p:nvSpPr>
          <p:spPr bwMode="auto">
            <a:xfrm>
              <a:off x="2928" y="2506"/>
              <a:ext cx="1846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0" name="Freeform 208"/>
            <p:cNvSpPr>
              <a:spLocks/>
            </p:cNvSpPr>
            <p:nvPr/>
          </p:nvSpPr>
          <p:spPr bwMode="auto">
            <a:xfrm>
              <a:off x="2938" y="2518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1" name="Freeform 209"/>
            <p:cNvSpPr>
              <a:spLocks/>
            </p:cNvSpPr>
            <p:nvPr/>
          </p:nvSpPr>
          <p:spPr bwMode="auto">
            <a:xfrm>
              <a:off x="2941" y="2535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2" name="Freeform 210"/>
            <p:cNvSpPr>
              <a:spLocks/>
            </p:cNvSpPr>
            <p:nvPr/>
          </p:nvSpPr>
          <p:spPr bwMode="auto">
            <a:xfrm>
              <a:off x="2955" y="2542"/>
              <a:ext cx="1860" cy="304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3" name="Freeform 211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4" name="Freeform 212"/>
            <p:cNvSpPr>
              <a:spLocks/>
            </p:cNvSpPr>
            <p:nvPr/>
          </p:nvSpPr>
          <p:spPr bwMode="auto">
            <a:xfrm>
              <a:off x="2977" y="2575"/>
              <a:ext cx="1861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5" name="Freeform 213"/>
            <p:cNvSpPr>
              <a:spLocks/>
            </p:cNvSpPr>
            <p:nvPr/>
          </p:nvSpPr>
          <p:spPr bwMode="auto">
            <a:xfrm>
              <a:off x="2988" y="2570"/>
              <a:ext cx="1851" cy="384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6" name="Freeform 214"/>
            <p:cNvSpPr>
              <a:spLocks/>
            </p:cNvSpPr>
            <p:nvPr/>
          </p:nvSpPr>
          <p:spPr bwMode="auto">
            <a:xfrm>
              <a:off x="3004" y="2534"/>
              <a:ext cx="1846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7" name="Freeform 215"/>
            <p:cNvSpPr>
              <a:spLocks/>
            </p:cNvSpPr>
            <p:nvPr/>
          </p:nvSpPr>
          <p:spPr bwMode="auto">
            <a:xfrm>
              <a:off x="3020" y="2495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8" name="Freeform 216"/>
            <p:cNvSpPr>
              <a:spLocks/>
            </p:cNvSpPr>
            <p:nvPr/>
          </p:nvSpPr>
          <p:spPr bwMode="auto">
            <a:xfrm>
              <a:off x="3041" y="2454"/>
              <a:ext cx="1817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9" name="Freeform 217"/>
            <p:cNvSpPr>
              <a:spLocks/>
            </p:cNvSpPr>
            <p:nvPr/>
          </p:nvSpPr>
          <p:spPr bwMode="auto">
            <a:xfrm>
              <a:off x="3057" y="2415"/>
              <a:ext cx="1808" cy="683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0" name="Freeform 218"/>
            <p:cNvSpPr>
              <a:spLocks/>
            </p:cNvSpPr>
            <p:nvPr/>
          </p:nvSpPr>
          <p:spPr bwMode="auto">
            <a:xfrm>
              <a:off x="3075" y="2374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1" name="Freeform 219"/>
            <p:cNvSpPr>
              <a:spLocks/>
            </p:cNvSpPr>
            <p:nvPr/>
          </p:nvSpPr>
          <p:spPr bwMode="auto">
            <a:xfrm>
              <a:off x="3093" y="2334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2" name="Freeform 220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3" name="Freeform 221"/>
            <p:cNvSpPr>
              <a:spLocks/>
            </p:cNvSpPr>
            <p:nvPr/>
          </p:nvSpPr>
          <p:spPr bwMode="auto">
            <a:xfrm>
              <a:off x="3135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4" name="Freeform 222"/>
            <p:cNvSpPr>
              <a:spLocks/>
            </p:cNvSpPr>
            <p:nvPr/>
          </p:nvSpPr>
          <p:spPr bwMode="auto">
            <a:xfrm>
              <a:off x="3167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8655" name="Rectangle 223"/>
          <p:cNvSpPr>
            <a:spLocks noChangeArrowheads="1"/>
          </p:cNvSpPr>
          <p:nvPr/>
        </p:nvSpPr>
        <p:spPr bwMode="auto">
          <a:xfrm>
            <a:off x="0" y="0"/>
            <a:ext cx="9164638" cy="908050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6" name="Rectangle 224"/>
          <p:cNvSpPr>
            <a:spLocks noChangeArrowheads="1"/>
          </p:cNvSpPr>
          <p:nvPr/>
        </p:nvSpPr>
        <p:spPr bwMode="auto">
          <a:xfrm>
            <a:off x="-9525" y="6548438"/>
            <a:ext cx="9163050" cy="319087"/>
          </a:xfrm>
          <a:prstGeom prst="rect">
            <a:avLst/>
          </a:prstGeom>
          <a:solidFill>
            <a:srgbClr val="777777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7" name="Rectangle 2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1000"/>
            </a:lvl1pPr>
          </a:lstStyle>
          <a:p>
            <a:pPr>
              <a:defRPr/>
            </a:pPr>
            <a:fld id="{41BCC862-9971-45DD-88F5-2DFCDA5553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8658" name="Rectangle 226"/>
          <p:cNvSpPr>
            <a:spLocks noChangeArrowheads="1"/>
          </p:cNvSpPr>
          <p:nvPr/>
        </p:nvSpPr>
        <p:spPr bwMode="auto">
          <a:xfrm>
            <a:off x="0" y="642938"/>
            <a:ext cx="9144000" cy="287337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9" name="Rectangle 227" descr="어두운 수평선"/>
          <p:cNvSpPr>
            <a:spLocks noChangeArrowheads="1"/>
          </p:cNvSpPr>
          <p:nvPr/>
        </p:nvSpPr>
        <p:spPr bwMode="auto">
          <a:xfrm>
            <a:off x="0" y="908050"/>
            <a:ext cx="9144000" cy="287338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60" name="Freeform 228"/>
          <p:cNvSpPr>
            <a:spLocks/>
          </p:cNvSpPr>
          <p:nvPr/>
        </p:nvSpPr>
        <p:spPr bwMode="auto">
          <a:xfrm>
            <a:off x="-3175" y="71438"/>
            <a:ext cx="9223375" cy="741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46" y="0"/>
              </a:cxn>
              <a:cxn ang="0">
                <a:pos x="3946" y="91"/>
              </a:cxn>
              <a:cxn ang="0">
                <a:pos x="4899" y="91"/>
              </a:cxn>
              <a:cxn ang="0">
                <a:pos x="4899" y="182"/>
              </a:cxn>
              <a:cxn ang="0">
                <a:pos x="5806" y="182"/>
              </a:cxn>
              <a:cxn ang="0">
                <a:pos x="5810" y="467"/>
              </a:cxn>
              <a:cxn ang="0">
                <a:pos x="4370" y="467"/>
              </a:cxn>
              <a:cxn ang="0">
                <a:pos x="4367" y="408"/>
              </a:cxn>
              <a:cxn ang="0">
                <a:pos x="3719" y="408"/>
              </a:cxn>
              <a:cxn ang="0">
                <a:pos x="3719" y="454"/>
              </a:cxn>
              <a:cxn ang="0">
                <a:pos x="0" y="454"/>
              </a:cxn>
              <a:cxn ang="0">
                <a:pos x="0" y="0"/>
              </a:cxn>
            </a:cxnLst>
            <a:rect l="0" t="0" r="r" b="b"/>
            <a:pathLst>
              <a:path w="5810" h="467">
                <a:moveTo>
                  <a:pt x="0" y="0"/>
                </a:moveTo>
                <a:lnTo>
                  <a:pt x="3946" y="0"/>
                </a:lnTo>
                <a:lnTo>
                  <a:pt x="3946" y="91"/>
                </a:lnTo>
                <a:lnTo>
                  <a:pt x="4899" y="91"/>
                </a:lnTo>
                <a:lnTo>
                  <a:pt x="4899" y="182"/>
                </a:lnTo>
                <a:lnTo>
                  <a:pt x="5806" y="182"/>
                </a:lnTo>
                <a:lnTo>
                  <a:pt x="5810" y="467"/>
                </a:lnTo>
                <a:lnTo>
                  <a:pt x="4370" y="467"/>
                </a:lnTo>
                <a:lnTo>
                  <a:pt x="4367" y="408"/>
                </a:lnTo>
                <a:lnTo>
                  <a:pt x="3719" y="408"/>
                </a:lnTo>
                <a:lnTo>
                  <a:pt x="3719" y="454"/>
                </a:lnTo>
                <a:lnTo>
                  <a:pt x="0" y="4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</a:defRPr>
            </a:lvl1pPr>
          </a:lstStyle>
          <a:p>
            <a:pPr>
              <a:defRPr/>
            </a:pPr>
            <a:fld id="{60E163E2-194C-4736-8D85-0E1DEE2629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482600" indent="-482600" algn="l" rtl="0" eaLnBrk="0" fontAlgn="ctr" latinLnBrk="1" hangingPunct="0">
        <a:spcBef>
          <a:spcPct val="20000"/>
        </a:spcBef>
        <a:spcAft>
          <a:spcPct val="0"/>
        </a:spcAft>
        <a:buClr>
          <a:srgbClr val="6A5CD0"/>
        </a:buClr>
        <a:buSzPct val="80000"/>
        <a:buFont typeface="Wingdings 2" pitchFamily="18" charset="2"/>
        <a:buChar char="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3683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d"/>
        <a:defRPr kumimoji="1" sz="2400">
          <a:solidFill>
            <a:schemeClr val="tx1"/>
          </a:solidFill>
          <a:latin typeface="+mn-lt"/>
          <a:ea typeface="+mn-ea"/>
        </a:defRPr>
      </a:lvl2pPr>
      <a:lvl3pPr marL="1620838" indent="-327025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85000"/>
        <a:buFont typeface="Wingdings 2" pitchFamily="18" charset="2"/>
        <a:buChar char=""/>
        <a:defRPr kumimoji="1" sz="2200">
          <a:solidFill>
            <a:schemeClr val="tx1"/>
          </a:solidFill>
          <a:latin typeface="+mn-lt"/>
          <a:ea typeface="+mn-ea"/>
        </a:defRPr>
      </a:lvl3pPr>
      <a:lvl4pPr marL="2138363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d"/>
        <a:defRPr kumimoji="1" sz="2000">
          <a:solidFill>
            <a:schemeClr val="tx1"/>
          </a:solidFill>
          <a:latin typeface="+mn-lt"/>
          <a:ea typeface="+mn-ea"/>
        </a:defRPr>
      </a:lvl4pPr>
      <a:lvl5pPr marL="2557463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30146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34718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9290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43862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AC9CC6-E0D0-4E9C-B18A-48D36E1A00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AC9CC6-E0D0-4E9C-B18A-48D36E1A00C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%EC%B2%B4%EC%84%B1%EB%B6%84%EC%B8%A1%EC%A0%95%EC%9B%90%EB%A6%AC&amp;section=image&amp;sort=0&amp;res_fr=0&amp;res_to=0&amp;start=2&amp;ie=utf8&amp;img_id=blog46558974%7C27%7C130185704991_1&amp;face=0&amp;color=0&amp;ccl=0&amp;viewtype=2&amp;aq=0&amp;spq=0&amp;nx_search_query=%EC%B2%B4%EC%84%B1%EB%B6%84%EC%B8%A1%EC%A0%95%EC%9B%90%EB%A6%AC&amp;nx_and_query=&amp;nx_sub_query=&amp;nx_search_hlquery=&amp;nx_search_fasquery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earch.naver.com/search.naver?sm=ext&amp;viewloc=1&amp;where=idetail&amp;rev=17&amp;query=%EC%B2%B4%EC%84%B1%EB%B6%84%EC%B8%A1%EC%A0%95%EC%9B%90%EB%A6%AC&amp;section=image&amp;sort=0&amp;res_fr=0&amp;res_to=0&amp;start=1&amp;ie=utf8&amp;img_id=blog46558974%7C27%7C130185704991_2&amp;face=0&amp;color=0&amp;ccl=0&amp;viewtype=2&amp;aq=0&amp;spq=0&amp;nx_search_query=%EC%B2%B4%EC%84%B1%EB%B6%84%EC%B8%A1%EC%A0%95%EC%9B%90%EB%A6%AC&amp;nx_and_query=&amp;nx_sub_query=&amp;nx_search_hlquery=&amp;nx_search_fasquery=" TargetMode="Externa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5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hyperlink" Target="http://www.nalsin.co.kr/img/middle1.jpg" TargetMode="Externa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www.foodlove.pe.kr/images/z5.gif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srch.or.kr/img/0409_07.gi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2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5.wmf"/><Relationship Id="rId7" Type="http://schemas.openxmlformats.org/officeDocument/2006/relationships/hyperlink" Target="http://imagesearch.naver.com/search.naver?sm=ext&amp;viewloc=1&amp;where=idetail&amp;rev=17&amp;query=inbody720&amp;section=image&amp;sort=0&amp;res_fr=0&amp;res_to=0&amp;start=54&amp;ie=utf8&amp;img_id=blog66315978|10|50177186267_9&amp;face=0&amp;color=0&amp;ccl=0&amp;viewtype=2&amp;aq=0&amp;spq=0&amp;nx_search_query=inbody720&amp;nx_and_query=&amp;nx_sub_query=&amp;nx_search_hlquery=&amp;nx_search_fasquery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8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where=idetail&amp;query=%C4%A5%C6%C7&amp;a=dsi&amp;r=10&amp;u=http://km.naver.com/list/view_detail.php?dir_id=50201&amp;docid=163736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내용 개체 틀 5" descr="비만 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4083" name="WordArt 3"/>
          <p:cNvSpPr>
            <a:spLocks noChangeArrowheads="1" noChangeShapeType="1" noTextEdit="1"/>
          </p:cNvSpPr>
          <p:nvPr/>
        </p:nvSpPr>
        <p:spPr bwMode="auto">
          <a:xfrm>
            <a:off x="2071688" y="1214438"/>
            <a:ext cx="4786312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신체구성 </a:t>
            </a:r>
            <a:r>
              <a:rPr lang="ko-KR" altLang="en-US" sz="3600" b="1" kern="10" dirty="0" err="1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판별법</a:t>
            </a:r>
            <a:endParaRPr lang="ko-KR" altLang="en-US" sz="3600" b="1" kern="10" dirty="0">
              <a:ln w="25400">
                <a:solidFill>
                  <a:srgbClr val="FFFF99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HY엽서M"/>
              <a:ea typeface="HY엽서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4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4896544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03848" y="5589240"/>
            <a:ext cx="1296144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인바디 측정원리, 체성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2204864"/>
            <a:ext cx="7920880" cy="288032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Water; TBW)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Fat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Free Mass; FFM)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TBW/FFM = 0.73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Fat) =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(BW) -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(FFM)</a:t>
            </a:r>
            <a:endParaRPr lang="en-US" altLang="ko-KR" sz="2800" b="1" kern="0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BIA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측정원리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9806" y="1844824"/>
            <a:ext cx="7598618" cy="424847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전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음식 또는 음료 섭취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전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운동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r>
              <a:rPr lang="ko-KR" altLang="en-US" sz="2800" b="1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분 전 반드시 배뇨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48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이내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알코올 섭취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금속 제품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착용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생리주기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시 붓는 타입은 측정 금지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BIA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측정 전 주의사항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신체구성</a:t>
            </a:r>
            <a:r>
              <a:rPr kumimoji="1" lang="en-US" altLang="ko-KR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(Body Composition) 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63" y="2000250"/>
            <a:ext cx="8072437" cy="40005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어떤 조직이나 기관 및 분자나 원소 등이 인체를 어떻게 구성하고 있는가를 알아보기 위해 그 구성요소를 정량적으로 밝히거나 상대적인 비율을 구하는 것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아동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청소년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성인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노인의 건강 및 체력과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밀접하게 관련되어 있는 요소 </a:t>
            </a:r>
            <a:endParaRPr lang="en-US" altLang="ko-KR" sz="2800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신체구성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itchFamily="34" charset="0"/>
                <a:ea typeface="휴먼엑스포" pitchFamily="18" charset="-127"/>
                <a:cs typeface="+mj-cs"/>
              </a:rPr>
              <a:t>과 관련된</a:t>
            </a:r>
            <a:r>
              <a:rPr kumimoji="1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용어</a:t>
            </a:r>
            <a:r>
              <a:rPr kumimoji="1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postfiles11.naver.net/20131112_10/island44_1384239289157lTGql_JPEG/00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932040" cy="4101559"/>
          </a:xfrm>
          <a:prstGeom prst="rect">
            <a:avLst/>
          </a:prstGeom>
          <a:noFill/>
        </p:spPr>
      </p:pic>
      <p:pic>
        <p:nvPicPr>
          <p:cNvPr id="158722" name="Picture 2" descr="http://admin.m25.co.kr/UploadFile/Service/Editor/P7DKZZDFQDGMTQM9EG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621905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2.naver.net/20120306_177/skidrow762_1331024008748SJHk8_JPEG/%C0%CE%B9%D9%B5%F04.0LCD%C8%AD%B8%E9-1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7907474" cy="6024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267744" y="1340768"/>
            <a:ext cx="3312368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en-US" altLang="ko-K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체수분량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03648" y="2420888"/>
            <a:ext cx="7272808" cy="237626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water; TBW) =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 내 수분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(intra cellular water; ICW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 외 수분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(extra cellular water; ECW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u="sng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59632" y="188640"/>
            <a:ext cx="6696744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인체 내 수분의 저장장소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Picture 3" descr="그림1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84784"/>
            <a:ext cx="8964613" cy="532859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 bwMode="auto">
          <a:xfrm>
            <a:off x="107504" y="6309320"/>
            <a:ext cx="360040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인바디 측정원리, 체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243" y="260648"/>
            <a:ext cx="4919005" cy="6382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303115" y="2428875"/>
            <a:ext cx="4429125" cy="857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신체구성이란</a:t>
            </a:r>
            <a:r>
              <a:rPr lang="en-US" altLang="ko-KR" sz="4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근육량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2276872"/>
            <a:ext cx="7920880" cy="295232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(lean body mass; LBM)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체수분량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단백질량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전체 체중에서 체지방을 빼고 뼈에 있는 무기 질량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(non-osseous)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을 뺀 부분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95536" y="188640"/>
            <a:ext cx="360040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1412776"/>
            <a:ext cx="4680520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단백질은 세포 내 수분과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직접적인 관련이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단백질 부족은 세포 내 수분의 부족을 의미하고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이는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세포의 영양상태가 좋지 않다는 것을 의미한다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제지방량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5616" y="2420888"/>
            <a:ext cx="7920880" cy="295232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 free mass; FFM)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무기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질량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무기 질량은 뼈로 이루어진 성분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(osseous)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과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전해질을 구성하는  부분으로 이루어져 있다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95536" y="188640"/>
            <a:ext cx="360040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908720"/>
            <a:ext cx="4680520" cy="50405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무기질은 주로 뼈의 구성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성분이 되기 때문에 인체의 형상을 유지하고 인체의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기둥역할을 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무기질량은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근육량과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밀접한 관계가 있어 근육 성분이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많을 경우 뼈의 무게도 증가하고 무기질의 양도 증가한다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   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체중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6768752" cy="16561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weight; BW)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(fat mass; FM)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3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267744" y="2204864"/>
            <a:ext cx="3312368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골격근량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7200800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골격근량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(skeletal muscle mass)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전체 체중에서 근육이 차지하고 있는 양</a:t>
            </a:r>
            <a:endParaRPr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수의근인 골격근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의미한다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3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80661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699792" y="1412776"/>
            <a:ext cx="3600400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267744" y="2852936"/>
            <a:ext cx="3312368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 </a:t>
            </a: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신체질량지수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19672" y="5307484"/>
            <a:ext cx="662473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Asia-pacific perspective: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BMI&gt;25kg/m</a:t>
            </a:r>
            <a:r>
              <a:rPr kumimoji="1" lang="en-US" altLang="ko-KR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체" pitchFamily="49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체" pitchFamily="49" charset="-127"/>
                <a:cs typeface="+mn-cs"/>
              </a:rPr>
              <a:t>                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15616" y="1916832"/>
            <a:ext cx="7704856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신체질량지수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mass index; BMI)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신장과 체중을 통하여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과체중과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비만 상태 여부를 평가한다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44386" name="Picture 2" descr="http://postfiles9.naver.net/20131112_104/island44_1384238495909jGY8f_JPEG/tistory_com_20130125_105318.jpg?type=w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21088"/>
            <a:ext cx="2520280" cy="9111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MB1b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BMI(</a:t>
            </a:r>
            <a:r>
              <a:rPr kumimoji="1" lang="ko-KR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성인</a:t>
            </a: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7188" y="2060848"/>
            <a:ext cx="8382000" cy="29765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4EC2B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 </a:t>
            </a:r>
            <a:r>
              <a:rPr kumimoji="1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분류       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BMI(kg/m</a:t>
            </a:r>
            <a:r>
              <a:rPr kumimoji="1" lang="en-US" altLang="ko-K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</a:t>
            </a:r>
            <a:r>
              <a:rPr kumimoji="1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비만합병증의 위험도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1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굴림체" pitchFamily="49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Underweight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&lt; 18.5     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Increased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Normal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18.5 ~ 22.9 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Average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Overweight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23.0 ~ 24.9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Increased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Obesity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25.0 &lt;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                  Very severe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28625" y="2708920"/>
            <a:ext cx="8305800" cy="0"/>
          </a:xfrm>
          <a:prstGeom prst="line">
            <a:avLst/>
          </a:prstGeom>
          <a:noFill/>
          <a:ln w="9525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2338" name="Picture 2" descr="http://postfiles15.naver.net/20131112_174/island44_1384239163869GVM0V_JPEG/blog_me_20131112_15443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73216"/>
            <a:ext cx="664845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4313" y="946150"/>
            <a:ext cx="2857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모노그램을 이용하기 위해서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kg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으로 잰 체중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옷을 입지 않은 채 잰다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cm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로 잰 신장이 </a:t>
            </a:r>
            <a:endParaRPr lang="en-US" altLang="ko-KR" sz="24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표시된 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 위에 </a:t>
            </a:r>
            <a:endParaRPr lang="en-US" altLang="ko-KR" sz="24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자신의 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체중과 </a:t>
            </a:r>
            <a:endParaRPr lang="en-US" altLang="ko-KR" sz="24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신장을 표시해보라</a:t>
            </a:r>
            <a:r>
              <a:rPr lang="en-US" altLang="ko-KR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</a:p>
          <a:p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BMI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는 자의 중간부터 읽는다</a:t>
            </a:r>
            <a:r>
              <a:rPr lang="en-US" altLang="ko-KR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  <p:pic>
        <p:nvPicPr>
          <p:cNvPr id="3" name="Picture 6" descr="그림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71438"/>
            <a:ext cx="5786438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8358188" y="4286250"/>
            <a:ext cx="46037" cy="46038"/>
          </a:xfrm>
          <a:prstGeom prst="ellipse">
            <a:avLst/>
          </a:prstGeom>
          <a:solidFill>
            <a:srgbClr val="0000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714750" y="3357563"/>
            <a:ext cx="117475" cy="71437"/>
          </a:xfrm>
          <a:prstGeom prst="ellipse">
            <a:avLst/>
          </a:prstGeom>
          <a:solidFill>
            <a:srgbClr val="0000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rot="10800000">
            <a:off x="3857625" y="3429000"/>
            <a:ext cx="4500563" cy="85725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체지방률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7200800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체지방률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(percent body fat)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체지방량이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현재 체중에서 차지하고 있는 비율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(%)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3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  <p:pic>
        <p:nvPicPr>
          <p:cNvPr id="140290" name="Picture 2" descr="http://postfiles5.naver.net/20131113_148/island44_13843073388253OoPK_PNG/%C1%A6%B8%F1_%BE%F8%C0%BD33.png?type=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013176"/>
            <a:ext cx="4987431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Obesity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5" descr="체지방률 판정기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013"/>
            <a:ext cx="8064896" cy="37449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http://postfiles14.naver.net/20131112_77/island44_1384247436957ODyVO_JPEG/K-4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8" y="908720"/>
            <a:ext cx="4000500" cy="5124451"/>
          </a:xfrm>
          <a:prstGeom prst="rect">
            <a:avLst/>
          </a:prstGeom>
          <a:noFill/>
        </p:spPr>
      </p:pic>
      <p:pic>
        <p:nvPicPr>
          <p:cNvPr id="447492" name="Picture 4" descr="http://postfiles10.naver.net/20131112_297/island44_1384247437113k6DSH_JPEG/K-2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0005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979713" y="476672"/>
            <a:ext cx="4968552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지방세포의 크기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258888" y="1916634"/>
            <a:ext cx="3022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정상인 지방세포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77792" y="1916634"/>
            <a:ext cx="3022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ko-KR" altLang="en-US" sz="2800" b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비만인 지방세포</a:t>
            </a:r>
          </a:p>
        </p:txBody>
      </p:sp>
      <p:pic>
        <p:nvPicPr>
          <p:cNvPr id="5" name="Picture 4" descr="정상(지방세포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2492375"/>
            <a:ext cx="2195512" cy="40767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" name="Picture 5" descr="비만(지방세포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2492375"/>
            <a:ext cx="2170112" cy="41497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83568" y="404664"/>
            <a:ext cx="7632848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 감소와 지방세포의 관계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3" name="Picture 124" descr="j01588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1800200" cy="214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9" descr="kimsan1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23306" y="1341438"/>
            <a:ext cx="2952750" cy="3743325"/>
          </a:xfrm>
          <a:prstGeom prst="rect">
            <a:avLst/>
          </a:prstGeom>
          <a:noFill/>
          <a:ln/>
        </p:spPr>
      </p:pic>
      <p:pic>
        <p:nvPicPr>
          <p:cNvPr id="5" name="Picture 118" descr="kimsan1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271" y="1341438"/>
            <a:ext cx="2232025" cy="3767137"/>
          </a:xfrm>
          <a:prstGeom prst="rect">
            <a:avLst/>
          </a:prstGeom>
          <a:noFill/>
          <a:ln/>
        </p:spPr>
      </p:pic>
      <p:pic>
        <p:nvPicPr>
          <p:cNvPr id="6" name="Picture 120" descr="kimsan1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585" y="1341438"/>
            <a:ext cx="1439863" cy="3771900"/>
          </a:xfrm>
          <a:prstGeom prst="rect">
            <a:avLst/>
          </a:prstGeom>
          <a:noFill/>
          <a:ln/>
        </p:spPr>
      </p:pic>
      <p:sp>
        <p:nvSpPr>
          <p:cNvPr id="7" name="Text Box 121"/>
          <p:cNvSpPr txBox="1">
            <a:spLocks noChangeArrowheads="1"/>
          </p:cNvSpPr>
          <p:nvPr/>
        </p:nvSpPr>
        <p:spPr bwMode="auto">
          <a:xfrm>
            <a:off x="2987105" y="49339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체중 감소 전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004048" y="493395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체중 감소 중</a:t>
            </a:r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7091363" y="49418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체중 감소 후</a:t>
            </a:r>
          </a:p>
        </p:txBody>
      </p:sp>
      <p:graphicFrame>
        <p:nvGraphicFramePr>
          <p:cNvPr id="10" name="Group 3"/>
          <p:cNvGraphicFramePr>
            <a:graphicFrameLocks/>
          </p:cNvGraphicFramePr>
          <p:nvPr/>
        </p:nvGraphicFramePr>
        <p:xfrm>
          <a:off x="323528" y="5300663"/>
          <a:ext cx="8281864" cy="1260793"/>
        </p:xfrm>
        <a:graphic>
          <a:graphicData uri="http://schemas.openxmlformats.org/drawingml/2006/table">
            <a:tbl>
              <a:tblPr/>
              <a:tblGrid>
                <a:gridCol w="2493997"/>
                <a:gridCol w="2020570"/>
                <a:gridCol w="2022118"/>
                <a:gridCol w="174517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체중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149kg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103kg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75kg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지방세포의 크기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0.9ug/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세포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0.6ug/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세포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0.2ug/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세포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지방세포의 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750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750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750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0199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979712" y="404664"/>
            <a:ext cx="5184575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유전 가능성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2695" y="1447528"/>
            <a:ext cx="2828368" cy="3349626"/>
            <a:chOff x="204" y="821"/>
            <a:chExt cx="1951" cy="2110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63" y="821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양 부모 비만</a:t>
              </a: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04" y="1071"/>
              <a:ext cx="1951" cy="1860"/>
              <a:chOff x="204" y="1071"/>
              <a:chExt cx="1951" cy="1860"/>
            </a:xfrm>
          </p:grpSpPr>
          <p:pic>
            <p:nvPicPr>
              <p:cNvPr id="6" name="Picture 8" descr="view?vn=vol17&amp;id=1280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4" y="1071"/>
                <a:ext cx="1270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9" descr="view?vn=vol10&amp;id=78681">
                <a:hlinkClick r:id="rId4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30" y="1071"/>
                <a:ext cx="1225" cy="1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492501" y="1413347"/>
            <a:ext cx="2592388" cy="3384551"/>
            <a:chOff x="2200" y="867"/>
            <a:chExt cx="1633" cy="2132"/>
          </a:xfrm>
        </p:grpSpPr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2200" y="867"/>
              <a:ext cx="1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부모 중 한쪽 비만</a:t>
              </a: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228" y="1094"/>
              <a:ext cx="1468" cy="1905"/>
              <a:chOff x="2228" y="1094"/>
              <a:chExt cx="1468" cy="1905"/>
            </a:xfrm>
          </p:grpSpPr>
          <p:pic>
            <p:nvPicPr>
              <p:cNvPr id="11" name="Picture 37" descr="view?vn=vol17&amp;id=1280">
                <a:hlinkClick r:id="rId2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28" y="1142"/>
                <a:ext cx="1224" cy="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8" descr="view?vn=vol10&amp;id=78681">
                <a:hlinkClick r:id="rId4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07" y="1094"/>
                <a:ext cx="589" cy="190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157913" y="1447801"/>
            <a:ext cx="2735262" cy="3421063"/>
            <a:chOff x="3879" y="912"/>
            <a:chExt cx="1723" cy="2155"/>
          </a:xfrm>
        </p:grpSpPr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3879" y="912"/>
              <a:ext cx="17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양 부모 말랐을 때</a:t>
              </a:r>
            </a:p>
          </p:txBody>
        </p: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4282" y="1119"/>
              <a:ext cx="866" cy="1948"/>
              <a:chOff x="4282" y="1119"/>
              <a:chExt cx="866" cy="1948"/>
            </a:xfrm>
          </p:grpSpPr>
          <p:pic>
            <p:nvPicPr>
              <p:cNvPr id="16" name="Picture 45" descr="view?vn=vol17&amp;id=1280">
                <a:hlinkClick r:id="rId2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2" y="1165"/>
                <a:ext cx="395" cy="1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6" descr="view?vn=vol10&amp;id=78681">
                <a:hlinkClick r:id="rId4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5" y="1119"/>
                <a:ext cx="363" cy="1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1259929" y="5050110"/>
            <a:ext cx="1439863" cy="1619250"/>
            <a:chOff x="612" y="3254"/>
            <a:chExt cx="907" cy="1020"/>
          </a:xfrm>
        </p:grpSpPr>
        <p:pic>
          <p:nvPicPr>
            <p:cNvPr id="19" name="Picture 32" descr="view?vn=vol19&amp;id=5166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" y="3254"/>
              <a:ext cx="907" cy="720"/>
            </a:xfrm>
            <a:prstGeom prst="rect">
              <a:avLst/>
            </a:prstGeom>
            <a:noFill/>
          </p:spPr>
        </p:pic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793" y="3983"/>
              <a:ext cx="5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70 %</a:t>
              </a: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4390950" y="5042173"/>
            <a:ext cx="973138" cy="1627187"/>
            <a:chOff x="2684" y="3249"/>
            <a:chExt cx="613" cy="1025"/>
          </a:xfrm>
        </p:grpSpPr>
        <p:pic>
          <p:nvPicPr>
            <p:cNvPr id="22" name="Picture 40" descr="view?vn=vol19&amp;id=5166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4" y="3249"/>
              <a:ext cx="590" cy="726"/>
            </a:xfrm>
            <a:prstGeom prst="rect">
              <a:avLst/>
            </a:prstGeom>
            <a:noFill/>
          </p:spPr>
        </p:pic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2744" y="3983"/>
              <a:ext cx="5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40 %</a:t>
              </a:r>
            </a:p>
          </p:txBody>
        </p:sp>
      </p:grp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7164288" y="4941168"/>
            <a:ext cx="1008583" cy="1614488"/>
            <a:chOff x="4558" y="3248"/>
            <a:chExt cx="544" cy="1017"/>
          </a:xfrm>
        </p:grpSpPr>
        <p:pic>
          <p:nvPicPr>
            <p:cNvPr id="25" name="Picture 48" descr="view?vn=vol19&amp;id=5166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50" y="3248"/>
              <a:ext cx="272" cy="726"/>
            </a:xfrm>
            <a:prstGeom prst="rect">
              <a:avLst/>
            </a:prstGeom>
            <a:noFill/>
          </p:spPr>
        </p:pic>
        <p:sp>
          <p:nvSpPr>
            <p:cNvPr id="26" name="Text Box 49"/>
            <p:cNvSpPr txBox="1">
              <a:spLocks noChangeArrowheads="1"/>
            </p:cNvSpPr>
            <p:nvPr/>
          </p:nvSpPr>
          <p:spPr bwMode="auto">
            <a:xfrm>
              <a:off x="4558" y="3974"/>
              <a:ext cx="5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10 %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복부지방률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331640" y="1916832"/>
            <a:ext cx="7128792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복부지방률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Waist-to-Hip Ratio; WHR) 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허리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엉덩이 둘레 비율로 지방 분포를 </a:t>
            </a:r>
            <a:endParaRPr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측정하는 가장 간단한 방법이다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35170" name="Picture 2" descr="http://postfiles13.naver.net/20131112_284/island44_1384247243964T2fAr_JPEG/naver_com_20131112_180122.jpg?type=w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437112"/>
            <a:ext cx="3333750" cy="20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814640" y="836712"/>
          <a:ext cx="3005832" cy="5328592"/>
        </p:xfrm>
        <a:graphic>
          <a:graphicData uri="http://schemas.openxmlformats.org/presentationml/2006/ole">
            <p:oleObj spid="_x0000_s133122" name="Photo Editor 사진" r:id="rId3" imgW="4600000" imgH="6152381" progId="">
              <p:embed/>
            </p:oleObj>
          </a:graphicData>
        </a:graphic>
      </p:graphicFrame>
      <p:pic>
        <p:nvPicPr>
          <p:cNvPr id="5" name="Picture 2" descr="http://cfile28.uf.tistory.com/image/25233E4A51D3A02D2963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2784308" cy="2088232"/>
          </a:xfrm>
          <a:prstGeom prst="rect">
            <a:avLst/>
          </a:prstGeom>
          <a:noFill/>
        </p:spPr>
      </p:pic>
      <p:pic>
        <p:nvPicPr>
          <p:cNvPr id="133124" name="Picture 4" descr="http://postfiles16.naver.net/20131112_15/island44_1384240137783cL1CN_JPEG/tistory_com_20130125_110029.jpg?type=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502472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071688" y="2428875"/>
            <a:ext cx="4429125" cy="857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신체구성의 모형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57188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Type of Body Fat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127" descr="서양배형비만과사과형비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63763"/>
            <a:ext cx="7786687" cy="36941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1645077" y="5949280"/>
            <a:ext cx="1414755" cy="646112"/>
            <a:chOff x="971600" y="5949280"/>
            <a:chExt cx="1414755" cy="64611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71600" y="5949280"/>
            <a:ext cx="571500" cy="646112"/>
          </p:xfrm>
          <a:graphic>
            <a:graphicData uri="http://schemas.openxmlformats.org/presentationml/2006/ole">
              <p:oleObj spid="_x0000_s134146" name="그림" r:id="rId4" imgW="571277" imgH="645910" progId="StaticMetafile">
                <p:embed/>
              </p:oleObj>
            </a:graphicData>
          </a:graphic>
        </p:graphicFrame>
        <p:sp>
          <p:nvSpPr>
            <p:cNvPr id="6" name="직사각형 5"/>
            <p:cNvSpPr/>
            <p:nvPr/>
          </p:nvSpPr>
          <p:spPr>
            <a:xfrm>
              <a:off x="1547664" y="6021288"/>
              <a:ext cx="8386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&lt;0.9</a:t>
              </a:r>
              <a:endParaRPr lang="ko-KR" altLang="en-US" sz="2800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228184" y="5949280"/>
            <a:ext cx="1684060" cy="646112"/>
            <a:chOff x="6228184" y="5949280"/>
            <a:chExt cx="1684060" cy="646112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6228184" y="5949280"/>
            <a:ext cx="571500" cy="646112"/>
          </p:xfrm>
          <a:graphic>
            <a:graphicData uri="http://schemas.openxmlformats.org/presentationml/2006/ole">
              <p:oleObj spid="_x0000_s134147" name="그림" r:id="rId5" imgW="571277" imgH="645910" progId="StaticMetafile">
                <p:embed/>
              </p:oleObj>
            </a:graphicData>
          </a:graphic>
        </p:graphicFrame>
        <p:sp>
          <p:nvSpPr>
            <p:cNvPr id="9" name="직사각형 8"/>
            <p:cNvSpPr/>
            <p:nvPr/>
          </p:nvSpPr>
          <p:spPr>
            <a:xfrm>
              <a:off x="6804248" y="6021288"/>
              <a:ext cx="1107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&lt; 0.80</a:t>
              </a:r>
              <a:endParaRPr lang="ko-KR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0661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915816" y="2420888"/>
            <a:ext cx="360040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내장지방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6" name="Picture 4" descr="MCj04170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7" name="Picture 5" descr="MCj033247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8" name="Picture 6" descr="MCBD04895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8" descr="MCj035358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331640" y="1628800"/>
            <a:ext cx="5904656" cy="86409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내장지방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(visceral fat area; VFA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1" name="Picture 2" descr="[인바디] InBody 720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636912"/>
            <a:ext cx="4089810" cy="38301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 descr="http://postfiles14.naver.net/20091116_285/yoojoongsan_1258363775441ltX8o_jpg/체지방12_yoojoongsan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9784"/>
            <a:ext cx="6912768" cy="638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267744" y="3573016"/>
            <a:ext cx="2160240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0661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915816" y="3789040"/>
            <a:ext cx="3600400" cy="2376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427984" y="3573016"/>
            <a:ext cx="1152128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d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086600" cy="6038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1907704" y="6093296"/>
            <a:ext cx="5400600" cy="3600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" name="Text Box 121"/>
          <p:cNvSpPr txBox="1">
            <a:spLocks noChangeArrowheads="1"/>
          </p:cNvSpPr>
          <p:nvPr/>
        </p:nvSpPr>
        <p:spPr bwMode="auto">
          <a:xfrm>
            <a:off x="3131840" y="6093296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부종</a:t>
            </a:r>
            <a:r>
              <a:rPr lang="en-US" altLang="ko-KR" sz="3600" b="1" dirty="0" smtClean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(edema)</a:t>
            </a:r>
            <a:endParaRPr lang="ko-KR" altLang="en-US" sz="3600" b="1" dirty="0">
              <a:solidFill>
                <a:srgbClr val="0000FF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556792"/>
            <a:ext cx="8496944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체액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fluid; TBF)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60%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세포내액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(intra cellular fluid; ICF) :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-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세포외액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(extra cellular fluid; ECF) :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-</a:t>
            </a:r>
            <a:r>
              <a:rPr lang="ko-KR" altLang="en-US" sz="26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간질액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(interstitial fluid; ISF) :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15%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-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혈장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(plasma) :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5%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6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59632" y="188640"/>
            <a:ext cx="6696744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인체 내 수분의 저장장소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Picture 3" descr="그림1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8544"/>
            <a:ext cx="8964613" cy="536483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 bwMode="auto">
          <a:xfrm>
            <a:off x="107504" y="6309320"/>
            <a:ext cx="360040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4392" y="1124744"/>
            <a:ext cx="879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33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endParaRPr lang="en-US" altLang="ko-KR" sz="2400" b="1" dirty="0">
              <a:solidFill>
                <a:srgbClr val="FF33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9992" y="112474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33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endParaRPr lang="en-US" altLang="ko-KR" sz="2400" b="1" dirty="0">
              <a:solidFill>
                <a:srgbClr val="FF33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7864" y="2740858"/>
            <a:ext cx="791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660033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(15%)</a:t>
            </a:r>
            <a:endParaRPr lang="en-US" altLang="ko-KR" sz="2000" b="1" dirty="0">
              <a:solidFill>
                <a:srgbClr val="660033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92080" y="2740858"/>
            <a:ext cx="68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660033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(5%)</a:t>
            </a:r>
            <a:endParaRPr lang="en-US" altLang="ko-KR" sz="2000" b="1" dirty="0">
              <a:solidFill>
                <a:srgbClr val="660033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MB1b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부종지수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916832"/>
            <a:ext cx="8496944" cy="39604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대한 세포 외 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비율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extra cellular water)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total body water)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체액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대한 세포외액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비율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=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ECF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extra cellular fluid)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TBF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total body fluid)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508104" y="4437112"/>
            <a:ext cx="158417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88632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292080" y="4941168"/>
            <a:ext cx="158417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11.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적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정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1844824"/>
            <a:ext cx="7272808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적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정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(standard weight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자신의 신장과 현재 체중을 이용하여 적정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체중을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산출하는 것을 말한다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7" name="Picture 19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67638"/>
            <a:ext cx="1981994" cy="19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85813" y="4369664"/>
          <a:ext cx="5586387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387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남자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(kg) = 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22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55576" y="5305768"/>
          <a:ext cx="568863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여자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(kg) = 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21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 descr="http://postfiles3.naver.net/20091116_2/yoojoongsan_1258363930672D8P3h_jpg/체지방15_yoojoongsan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49" y="2420888"/>
            <a:ext cx="7489959" cy="2880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신체발달점수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stfiles6.naver.net/20100802_133/koreajcb_1280711596184D1ot5_jpg/ib720_04_koreajcb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88632" cy="6858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3995936" y="5085184"/>
            <a:ext cx="1440160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13.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비만도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1844824"/>
            <a:ext cx="7272808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(Obesity Degree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자신의 체중이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적정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체중을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몇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초과하고 있는지 나타낸 것을 말한다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2" name="Picture 1034" descr="fatguy.gif (11802 bytes)">
            <a:hlinkClick r:id="" action="ppaction://noaction" highlightClick="1">
              <a:snd r:embed="rId3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1376" y="4581128"/>
            <a:ext cx="2310536" cy="206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187624" y="4297656"/>
          <a:ext cx="4896544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5715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lang="ko-KR" altLang="en-US" sz="2800" b="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현재 체중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 – </a:t>
                      </a:r>
                      <a:r>
                        <a:rPr lang="ko-KR" altLang="en-US" sz="2800" b="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적정 </a:t>
                      </a:r>
                      <a:r>
                        <a:rPr lang="ko-KR" altLang="en-US" sz="2800" b="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체중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100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Obesity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그룹 29"/>
          <p:cNvGrpSpPr>
            <a:grpSpLocks/>
          </p:cNvGrpSpPr>
          <p:nvPr/>
        </p:nvGrpSpPr>
        <p:grpSpPr bwMode="auto">
          <a:xfrm>
            <a:off x="328613" y="2232248"/>
            <a:ext cx="8458200" cy="3429000"/>
            <a:chOff x="257204" y="3071834"/>
            <a:chExt cx="8458200" cy="342900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57204" y="37576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7204" y="3071834"/>
              <a:ext cx="8458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57204" y="3071834"/>
              <a:ext cx="0" cy="34290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57204" y="6500834"/>
              <a:ext cx="8458200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715404" y="3071834"/>
              <a:ext cx="0" cy="34290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57204" y="44434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57204" y="51292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57204" y="58912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524404" y="3071834"/>
              <a:ext cx="0" cy="3429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직사각형 18"/>
            <p:cNvSpPr>
              <a:spLocks noChangeArrowheads="1"/>
            </p:cNvSpPr>
            <p:nvPr/>
          </p:nvSpPr>
          <p:spPr bwMode="auto">
            <a:xfrm>
              <a:off x="1500165" y="3214686"/>
              <a:ext cx="19203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굴림체" pitchFamily="49" charset="-127"/>
                  <a:cs typeface="Times New Roman" pitchFamily="18" charset="0"/>
                </a:rPr>
                <a:t>&lt; 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20.0%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5429256" y="3214686"/>
              <a:ext cx="26276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매우 마른 상태</a:t>
              </a:r>
            </a:p>
          </p:txBody>
        </p:sp>
        <p:sp>
          <p:nvSpPr>
            <p:cNvPr id="15" name="직사각형 20"/>
            <p:cNvSpPr>
              <a:spLocks noChangeArrowheads="1"/>
            </p:cNvSpPr>
            <p:nvPr/>
          </p:nvSpPr>
          <p:spPr bwMode="auto">
            <a:xfrm>
              <a:off x="1142976" y="3857628"/>
              <a:ext cx="25859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10.1  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~ 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-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19.9%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6" name="직사각형 21"/>
            <p:cNvSpPr>
              <a:spLocks noChangeArrowheads="1"/>
            </p:cNvSpPr>
            <p:nvPr/>
          </p:nvSpPr>
          <p:spPr bwMode="auto">
            <a:xfrm>
              <a:off x="997053" y="4548854"/>
              <a:ext cx="26709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-10.0 </a:t>
              </a:r>
              <a:r>
                <a:rPr lang="en-US" altLang="ko-KR" sz="2800" b="1" dirty="0" smtClean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~  </a:t>
              </a:r>
              <a:r>
                <a:rPr lang="en-US" altLang="ko-KR" sz="2800" b="1" dirty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+10.0%</a:t>
              </a:r>
              <a:endParaRPr lang="ko-KR" altLang="en-US" sz="2800" dirty="0">
                <a:solidFill>
                  <a:srgbClr val="0FB402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7" name="직사각형 22"/>
            <p:cNvSpPr>
              <a:spLocks noChangeArrowheads="1"/>
            </p:cNvSpPr>
            <p:nvPr/>
          </p:nvSpPr>
          <p:spPr bwMode="auto">
            <a:xfrm>
              <a:off x="997053" y="5286388"/>
              <a:ext cx="27558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10.1  ~  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+19.9%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8" name="직사각형 23"/>
            <p:cNvSpPr>
              <a:spLocks noChangeArrowheads="1"/>
            </p:cNvSpPr>
            <p:nvPr/>
          </p:nvSpPr>
          <p:spPr bwMode="auto">
            <a:xfrm>
              <a:off x="1500166" y="5977614"/>
              <a:ext cx="17620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 </a:t>
              </a:r>
              <a:r>
                <a:rPr lang="en-US" altLang="ko-KR" sz="2800" b="1" dirty="0" smtClean="0">
                  <a:solidFill>
                    <a:srgbClr val="FF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</a:t>
              </a:r>
              <a:r>
                <a:rPr lang="en-US" altLang="ko-KR" sz="2800" b="1" dirty="0">
                  <a:solidFill>
                    <a:srgbClr val="FF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20.0% </a:t>
              </a:r>
              <a:endParaRPr lang="ko-KR" altLang="en-US" sz="280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9" name="직사각형 24"/>
            <p:cNvSpPr>
              <a:spLocks noChangeArrowheads="1"/>
            </p:cNvSpPr>
            <p:nvPr/>
          </p:nvSpPr>
          <p:spPr bwMode="auto">
            <a:xfrm>
              <a:off x="4857752" y="3905912"/>
              <a:ext cx="3563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마른 상태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,</a:t>
              </a:r>
              <a:r>
                <a:rPr lang="en-US" altLang="ko-KR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체중 부족</a:t>
              </a:r>
            </a:p>
          </p:txBody>
        </p:sp>
        <p:sp>
          <p:nvSpPr>
            <p:cNvPr id="20" name="직사각형 25"/>
            <p:cNvSpPr>
              <a:spLocks noChangeArrowheads="1"/>
            </p:cNvSpPr>
            <p:nvPr/>
          </p:nvSpPr>
          <p:spPr bwMode="auto">
            <a:xfrm>
              <a:off x="5807169" y="4548854"/>
              <a:ext cx="17652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0FB402"/>
                  </a:solidFill>
                  <a:latin typeface="휴먼엑스포" pitchFamily="18" charset="-127"/>
                  <a:ea typeface="휴먼엑스포" pitchFamily="18" charset="-127"/>
                </a:rPr>
                <a:t>정상 체중</a:t>
              </a:r>
            </a:p>
          </p:txBody>
        </p:sp>
        <p:sp>
          <p:nvSpPr>
            <p:cNvPr id="21" name="직사각형 26"/>
            <p:cNvSpPr>
              <a:spLocks noChangeArrowheads="1"/>
            </p:cNvSpPr>
            <p:nvPr/>
          </p:nvSpPr>
          <p:spPr bwMode="auto">
            <a:xfrm>
              <a:off x="5807169" y="5263234"/>
              <a:ext cx="17652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체중 과다</a:t>
              </a:r>
            </a:p>
          </p:txBody>
        </p:sp>
        <p:sp>
          <p:nvSpPr>
            <p:cNvPr id="22" name="직사각형 27"/>
            <p:cNvSpPr>
              <a:spLocks noChangeArrowheads="1"/>
            </p:cNvSpPr>
            <p:nvPr/>
          </p:nvSpPr>
          <p:spPr bwMode="auto">
            <a:xfrm>
              <a:off x="6240957" y="597761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</a:rPr>
                <a:t>비만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14.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체세포량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619672" y="2132856"/>
            <a:ext cx="6984776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체세포량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cell mass; BCM)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몸 안에 존재하는 세포의 양</a:t>
            </a:r>
            <a:endParaRPr lang="en-US" altLang="ko-KR" sz="280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체질 확인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체세포량의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기준치는 </a:t>
            </a:r>
            <a:r>
              <a:rPr lang="ko-KR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/2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남자는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+4~8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여자는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+2~6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범위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pSp>
        <p:nvGrpSpPr>
          <p:cNvPr id="7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8" name="Picture 4" descr="MCj04170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9" name="Picture 5" descr="MCj033247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10" name="Picture 6" descr="MCBD04895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6" name="Picture 8" descr="MCj035358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뼈무기질함량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2060848"/>
            <a:ext cx="7920880" cy="16561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뼈무기질함량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(bone mineral content; BMC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뼈 안에 존재하는 무기질의 총량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2" name="그룹 4"/>
          <p:cNvGrpSpPr/>
          <p:nvPr/>
        </p:nvGrpSpPr>
        <p:grpSpPr>
          <a:xfrm>
            <a:off x="0" y="3573016"/>
            <a:ext cx="1331640" cy="3240360"/>
            <a:chOff x="6011863" y="0"/>
            <a:chExt cx="2844800" cy="6704013"/>
          </a:xfrm>
        </p:grpSpPr>
        <p:pic>
          <p:nvPicPr>
            <p:cNvPr id="8" name="Picture 4" descr="MCj04170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0"/>
              <a:ext cx="2652712" cy="6048375"/>
            </a:xfrm>
            <a:prstGeom prst="rect">
              <a:avLst/>
            </a:prstGeom>
            <a:noFill/>
          </p:spPr>
        </p:pic>
        <p:pic>
          <p:nvPicPr>
            <p:cNvPr id="9" name="Picture 5" descr="MCj033247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9925" y="5661025"/>
              <a:ext cx="1830388" cy="1042988"/>
            </a:xfrm>
            <a:prstGeom prst="rect">
              <a:avLst/>
            </a:prstGeom>
            <a:noFill/>
          </p:spPr>
        </p:pic>
        <p:pic>
          <p:nvPicPr>
            <p:cNvPr id="10" name="Picture 6" descr="MCBD04895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6011863" y="404813"/>
              <a:ext cx="609600" cy="5688012"/>
            </a:xfrm>
            <a:prstGeom prst="rect">
              <a:avLst/>
            </a:prstGeom>
            <a:noFill/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10800000">
              <a:off x="7019925" y="2997200"/>
              <a:ext cx="936625" cy="2159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6" name="Picture 8" descr="MCj035358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692150"/>
              <a:ext cx="1763713" cy="1377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536" y="764704"/>
            <a:ext cx="8496944" cy="20882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altLang="ko-KR" sz="4400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ko-KR" altLang="en-US" sz="44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생체전기</a:t>
            </a:r>
            <a:r>
              <a:rPr lang="ko-KR" altLang="en-US" sz="44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임피던스</a:t>
            </a:r>
            <a:r>
              <a:rPr lang="ko-KR" altLang="en-US" sz="44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법</a:t>
            </a:r>
            <a:endParaRPr lang="en-US" altLang="ko-KR" sz="4400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(Bioelectrical </a:t>
            </a:r>
            <a:r>
              <a:rPr lang="en-US" altLang="ko-KR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Impedance Analysis; BIA)</a:t>
            </a:r>
            <a:endParaRPr lang="en-US" altLang="ko-KR" sz="3600" b="1" kern="0" dirty="0" smtClean="0">
              <a:solidFill>
                <a:srgbClr val="FFFF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3" name="Picture 9" descr="900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67542"/>
            <a:ext cx="4718298" cy="317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기초대사량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61243" y="2073399"/>
            <a:ext cx="7095133" cy="779537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기초대사량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(Basal Metabolic Rate; BMR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b="1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7624" y="3429000"/>
            <a:ext cx="6840760" cy="72008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BMR(kcal) = 21.6 </a:t>
            </a:r>
            <a:r>
              <a:rPr lang="ko-KR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제지방량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 + 370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17.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상완둘레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584" y="2217415"/>
            <a:ext cx="7887221" cy="2147689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둘레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(Arm Circumference; AC)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열량 부족이나 기아 판정에 사용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식이요법 중 영양상태 모니터링 자료로 활용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근육둘레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3" y="2073399"/>
            <a:ext cx="7416823" cy="3587849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근육 둘레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(Arm Muscle Circumference; AMC)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골격근의 양을 나타내주는 척도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열량 부족 시 상완 근육이 줄어들어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영양상태를 판정하는데 사용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m35_16373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573463"/>
            <a:ext cx="36718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340768"/>
            <a:ext cx="5438378" cy="316835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인체에 아주 적은 양의 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교류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전류를 흘렸을 때 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발생하는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저항을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하는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방법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b="1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4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pic>
        <p:nvPicPr>
          <p:cNvPr id="3" name="Picture 3" descr="Inbody"/>
          <p:cNvPicPr>
            <a:picLocks noChangeAspect="1" noChangeArrowheads="1"/>
          </p:cNvPicPr>
          <p:nvPr/>
        </p:nvPicPr>
        <p:blipFill>
          <a:blip r:embed="rId2" cstate="print"/>
          <a:srcRect l="25117" t="5000" r="7065" b="1666"/>
          <a:stretch>
            <a:fillRect/>
          </a:stretch>
        </p:blipFill>
        <p:spPr bwMode="auto">
          <a:xfrm>
            <a:off x="5796136" y="692696"/>
            <a:ext cx="26828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http://kinimage.naver.net/20121212_126/1355242389627U3cKl_PNG/C1F7B7F9.png?type=w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543425" cy="3057526"/>
          </a:xfrm>
          <a:prstGeom prst="rect">
            <a:avLst/>
          </a:prstGeom>
          <a:noFill/>
        </p:spPr>
      </p:pic>
      <p:pic>
        <p:nvPicPr>
          <p:cNvPr id="489476" name="Picture 4" descr="http://kinimage.naver.net/20121212_35/1355242430804X30t3_PNG/123.png?type=w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7987999" cy="3251752"/>
          </a:xfrm>
          <a:prstGeom prst="rect">
            <a:avLst/>
          </a:prstGeom>
          <a:noFill/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499992" y="476672"/>
          <a:ext cx="100811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57150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직류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308304" y="2780928"/>
          <a:ext cx="100811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57150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교류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276872"/>
            <a:ext cx="7920880" cy="79208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Impedance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(Z)</a:t>
            </a:r>
            <a:r>
              <a:rPr lang="en-US" altLang="ko-KR" sz="2800" b="1" kern="0" baseline="300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Resistance(R)</a:t>
            </a:r>
            <a:r>
              <a:rPr lang="en-US" altLang="ko-KR" sz="2800" b="1" kern="0" baseline="300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Reactance(X)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b="1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BIA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측정원리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2_기본 디자인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백자">
  <a:themeElements>
    <a:clrScheme name="백자 4">
      <a:dk1>
        <a:srgbClr val="6781D5"/>
      </a:dk1>
      <a:lt1>
        <a:srgbClr val="E9FFF3"/>
      </a:lt1>
      <a:dk2>
        <a:srgbClr val="AFA6EE"/>
      </a:dk2>
      <a:lt2>
        <a:srgbClr val="969696"/>
      </a:lt2>
      <a:accent1>
        <a:srgbClr val="A5CF6D"/>
      </a:accent1>
      <a:accent2>
        <a:srgbClr val="FFCC00"/>
      </a:accent2>
      <a:accent3>
        <a:srgbClr val="F2FFF8"/>
      </a:accent3>
      <a:accent4>
        <a:srgbClr val="576DB6"/>
      </a:accent4>
      <a:accent5>
        <a:srgbClr val="CFE4BA"/>
      </a:accent5>
      <a:accent6>
        <a:srgbClr val="E7B900"/>
      </a:accent6>
      <a:hlink>
        <a:srgbClr val="0000FF"/>
      </a:hlink>
      <a:folHlink>
        <a:srgbClr val="D7CAF4"/>
      </a:folHlink>
    </a:clrScheme>
    <a:fontScheme name="백자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백자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4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A5CF6D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FE4BA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5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93ECF3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8F4F8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5793</TotalTime>
  <Words>1062</Words>
  <Application>Microsoft Office PowerPoint</Application>
  <PresentationFormat>화면 슬라이드 쇼(4:3)</PresentationFormat>
  <Paragraphs>254</Paragraphs>
  <Slides>63</Slides>
  <Notes>12</Notes>
  <HiddenSlides>0</HiddenSlides>
  <MMClips>0</MMClips>
  <ScaleCrop>false</ScaleCrop>
  <HeadingPairs>
    <vt:vector size="6" baseType="variant">
      <vt:variant>
        <vt:lpstr>테마</vt:lpstr>
      </vt:variant>
      <vt:variant>
        <vt:i4>21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63</vt:i4>
      </vt:variant>
    </vt:vector>
  </HeadingPairs>
  <TitlesOfParts>
    <vt:vector size="86" baseType="lpstr">
      <vt:lpstr>2_기본 디자인</vt:lpstr>
      <vt:lpstr>백자</vt:lpstr>
      <vt:lpstr>Office 테마</vt:lpstr>
      <vt:lpstr>기본 디자인</vt:lpstr>
      <vt:lpstr>1_기본 디자인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10_Office 테마</vt:lpstr>
      <vt:lpstr>12_Office 테마</vt:lpstr>
      <vt:lpstr>13_Office 테마</vt:lpstr>
      <vt:lpstr>15_Office 테마</vt:lpstr>
      <vt:lpstr>16_Office 테마</vt:lpstr>
      <vt:lpstr>17_Office 테마</vt:lpstr>
      <vt:lpstr>18_Office 테마</vt:lpstr>
      <vt:lpstr>19_Office 테마</vt:lpstr>
      <vt:lpstr>21_Office 테마</vt:lpstr>
      <vt:lpstr>22_Office 테마</vt:lpstr>
      <vt:lpstr>Photo Editor 사진</vt:lpstr>
      <vt:lpstr>그림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</vt:vector>
  </TitlesOfParts>
  <Company>artcom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ARTCOM PT</dc:creator>
  <dc:description>본 디자인은 ARTCOM PT연구소에 저작권이 있습니다. </dc:description>
  <cp:lastModifiedBy>허선</cp:lastModifiedBy>
  <cp:revision>406</cp:revision>
  <dcterms:created xsi:type="dcterms:W3CDTF">2004-04-27T01:57:16Z</dcterms:created>
  <dcterms:modified xsi:type="dcterms:W3CDTF">2014-03-31T02:28:16Z</dcterms:modified>
</cp:coreProperties>
</file>