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7"/>
  </p:notesMasterIdLst>
  <p:sldIdLst>
    <p:sldId id="303" r:id="rId2"/>
    <p:sldId id="260" r:id="rId3"/>
    <p:sldId id="273" r:id="rId4"/>
    <p:sldId id="307" r:id="rId5"/>
    <p:sldId id="263" r:id="rId6"/>
    <p:sldId id="302" r:id="rId7"/>
    <p:sldId id="280" r:id="rId8"/>
    <p:sldId id="266" r:id="rId9"/>
    <p:sldId id="279" r:id="rId10"/>
    <p:sldId id="268" r:id="rId11"/>
    <p:sldId id="315" r:id="rId12"/>
    <p:sldId id="309" r:id="rId13"/>
    <p:sldId id="313" r:id="rId14"/>
    <p:sldId id="316" r:id="rId15"/>
    <p:sldId id="299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E004"/>
    <a:srgbClr val="B9F4F5"/>
    <a:srgbClr val="EB9D47"/>
    <a:srgbClr val="E103A2"/>
    <a:srgbClr val="16CE1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65" d="100"/>
          <a:sy n="65" d="100"/>
        </p:scale>
        <p:origin x="-10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9ED96-9714-407D-8B86-F25C9B5DB4E2}" type="datetimeFigureOut">
              <a:rPr lang="ko-KR" altLang="en-US" smtClean="0"/>
              <a:pPr/>
              <a:t>2010-11-09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6F6FB-FFAB-4489-8BB2-6D2CD239AE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47DEA3-26DF-4A53-B6CC-0C58D7F7B6B6}" type="slidenum">
              <a:rPr lang="en-US" altLang="ko-KR"/>
              <a:pPr/>
              <a:t>5</a:t>
            </a:fld>
            <a:endParaRPr lang="en-US" altLang="ko-KR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47DEA3-26DF-4A53-B6CC-0C58D7F7B6B6}" type="slidenum">
              <a:rPr lang="en-US" altLang="ko-KR"/>
              <a:pPr/>
              <a:t>14</a:t>
            </a:fld>
            <a:endParaRPr lang="en-US" altLang="ko-KR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CD0051-FCEC-4B3C-8020-C415B58C1D29}" type="slidenum">
              <a:rPr lang="en-US" altLang="ko-KR"/>
              <a:pPr/>
              <a:t>6</a:t>
            </a:fld>
            <a:endParaRPr lang="en-US" altLang="ko-KR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700FF8-43EA-4CD3-93D7-278B22F211EE}" type="slidenum">
              <a:rPr lang="en-US" altLang="ko-KR"/>
              <a:pPr/>
              <a:t>7</a:t>
            </a:fld>
            <a:endParaRPr lang="en-US" altLang="ko-KR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47DEA3-26DF-4A53-B6CC-0C58D7F7B6B6}" type="slidenum">
              <a:rPr lang="en-US" altLang="ko-KR"/>
              <a:pPr/>
              <a:t>8</a:t>
            </a:fld>
            <a:endParaRPr lang="en-US" altLang="ko-KR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700FF8-43EA-4CD3-93D7-278B22F211EE}" type="slidenum">
              <a:rPr lang="en-US" altLang="ko-KR"/>
              <a:pPr/>
              <a:t>9</a:t>
            </a:fld>
            <a:endParaRPr lang="en-US" altLang="ko-KR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47DEA3-26DF-4A53-B6CC-0C58D7F7B6B6}" type="slidenum">
              <a:rPr lang="en-US" altLang="ko-KR"/>
              <a:pPr/>
              <a:t>10</a:t>
            </a:fld>
            <a:endParaRPr lang="en-US" altLang="ko-KR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47DEA3-26DF-4A53-B6CC-0C58D7F7B6B6}" type="slidenum">
              <a:rPr lang="en-US" altLang="ko-KR"/>
              <a:pPr/>
              <a:t>11</a:t>
            </a:fld>
            <a:endParaRPr lang="en-US" altLang="ko-KR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47DEA3-26DF-4A53-B6CC-0C58D7F7B6B6}" type="slidenum">
              <a:rPr lang="en-US" altLang="ko-KR"/>
              <a:pPr/>
              <a:t>12</a:t>
            </a:fld>
            <a:endParaRPr lang="en-US" altLang="ko-KR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47DEA3-26DF-4A53-B6CC-0C58D7F7B6B6}" type="slidenum">
              <a:rPr lang="en-US" altLang="ko-KR"/>
              <a:pPr/>
              <a:t>13</a:t>
            </a:fld>
            <a:endParaRPr lang="en-US" altLang="ko-KR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E447A2-79FF-4719-9D96-B5C7314C1754}" type="datetimeFigureOut">
              <a:rPr lang="ko-KR" altLang="en-US" smtClean="0"/>
              <a:pPr/>
              <a:t>2010-11-09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80F7E0-F125-4B1E-BA61-CB50AE5EFF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E447A2-79FF-4719-9D96-B5C7314C1754}" type="datetimeFigureOut">
              <a:rPr lang="ko-KR" altLang="en-US" smtClean="0"/>
              <a:pPr/>
              <a:t>2010-11-09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80F7E0-F125-4B1E-BA61-CB50AE5EFF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E447A2-79FF-4719-9D96-B5C7314C1754}" type="datetimeFigureOut">
              <a:rPr lang="ko-KR" altLang="en-US" smtClean="0"/>
              <a:pPr/>
              <a:t>2010-11-09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80F7E0-F125-4B1E-BA61-CB50AE5EFF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E447A2-79FF-4719-9D96-B5C7314C1754}" type="datetimeFigureOut">
              <a:rPr lang="ko-KR" altLang="en-US" smtClean="0"/>
              <a:pPr/>
              <a:t>2010-11-09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80F7E0-F125-4B1E-BA61-CB50AE5EFF3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E447A2-79FF-4719-9D96-B5C7314C1754}" type="datetimeFigureOut">
              <a:rPr lang="ko-KR" altLang="en-US" smtClean="0"/>
              <a:pPr/>
              <a:t>2010-11-09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80F7E0-F125-4B1E-BA61-CB50AE5EFF3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E447A2-79FF-4719-9D96-B5C7314C1754}" type="datetimeFigureOut">
              <a:rPr lang="ko-KR" altLang="en-US" smtClean="0"/>
              <a:pPr/>
              <a:t>2010-11-09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80F7E0-F125-4B1E-BA61-CB50AE5EFF3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E447A2-79FF-4719-9D96-B5C7314C1754}" type="datetimeFigureOut">
              <a:rPr lang="ko-KR" altLang="en-US" smtClean="0"/>
              <a:pPr/>
              <a:t>2010-11-09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80F7E0-F125-4B1E-BA61-CB50AE5EFF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E447A2-79FF-4719-9D96-B5C7314C1754}" type="datetimeFigureOut">
              <a:rPr lang="ko-KR" altLang="en-US" smtClean="0"/>
              <a:pPr/>
              <a:t>2010-11-09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80F7E0-F125-4B1E-BA61-CB50AE5EFF3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E447A2-79FF-4719-9D96-B5C7314C1754}" type="datetimeFigureOut">
              <a:rPr lang="ko-KR" altLang="en-US" smtClean="0"/>
              <a:pPr/>
              <a:t>2010-11-09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80F7E0-F125-4B1E-BA61-CB50AE5EFF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CE447A2-79FF-4719-9D96-B5C7314C1754}" type="datetimeFigureOut">
              <a:rPr lang="ko-KR" altLang="en-US" smtClean="0"/>
              <a:pPr/>
              <a:t>2010-11-09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80F7E0-F125-4B1E-BA61-CB50AE5EFF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E447A2-79FF-4719-9D96-B5C7314C1754}" type="datetimeFigureOut">
              <a:rPr lang="ko-KR" altLang="en-US" smtClean="0"/>
              <a:pPr/>
              <a:t>2010-11-09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80F7E0-F125-4B1E-BA61-CB50AE5EFF3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CE447A2-79FF-4719-9D96-B5C7314C1754}" type="datetimeFigureOut">
              <a:rPr lang="ko-KR" altLang="en-US" smtClean="0"/>
              <a:pPr/>
              <a:t>2010-11-09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380F7E0-F125-4B1E-BA61-CB50AE5EFF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8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6.gif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1142984"/>
            <a:ext cx="80724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 smtClean="0">
                <a:ln>
                  <a:gradFill>
                    <a:gsLst>
                      <a:gs pos="0">
                        <a:srgbClr val="FFEFD1"/>
                      </a:gs>
                      <a:gs pos="64999">
                        <a:srgbClr val="F0EBD5"/>
                      </a:gs>
                      <a:gs pos="100000">
                        <a:srgbClr val="D1C39F"/>
                      </a:gs>
                    </a:gsLst>
                    <a:lin ang="5400000" scaled="0"/>
                  </a:gradFill>
                </a:ln>
                <a:solidFill>
                  <a:schemeClr val="accent1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rPr>
              <a:t>중국의 실리콘 </a:t>
            </a:r>
            <a:r>
              <a:rPr lang="ko-KR" altLang="en-US" sz="5400" dirty="0" err="1" smtClean="0">
                <a:ln>
                  <a:gradFill>
                    <a:gsLst>
                      <a:gs pos="0">
                        <a:srgbClr val="FFEFD1"/>
                      </a:gs>
                      <a:gs pos="64999">
                        <a:srgbClr val="F0EBD5"/>
                      </a:gs>
                      <a:gs pos="100000">
                        <a:srgbClr val="D1C39F"/>
                      </a:gs>
                    </a:gsLst>
                    <a:lin ang="5400000" scaled="0"/>
                  </a:gradFill>
                </a:ln>
                <a:solidFill>
                  <a:schemeClr val="accent1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rPr>
              <a:t>밸리</a:t>
            </a:r>
            <a:r>
              <a:rPr lang="ko-KR" altLang="en-US" sz="5400" dirty="0" smtClean="0">
                <a:ln>
                  <a:gradFill>
                    <a:gsLst>
                      <a:gs pos="0">
                        <a:srgbClr val="FFEFD1"/>
                      </a:gs>
                      <a:gs pos="64999">
                        <a:srgbClr val="F0EBD5"/>
                      </a:gs>
                      <a:gs pos="100000">
                        <a:srgbClr val="D1C39F"/>
                      </a:gs>
                    </a:gsLst>
                    <a:lin ang="5400000" scaled="0"/>
                  </a:gradFill>
                </a:ln>
                <a:solidFill>
                  <a:schemeClr val="accent1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rPr>
              <a:t> </a:t>
            </a:r>
            <a:endParaRPr lang="en-US" altLang="ko-KR" sz="5400" dirty="0" smtClean="0">
              <a:ln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</a:ln>
              <a:solidFill>
                <a:schemeClr val="accent1">
                  <a:lumMod val="75000"/>
                </a:schemeClr>
              </a:solidFill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5400" dirty="0" smtClean="0">
                <a:ln>
                  <a:gradFill>
                    <a:gsLst>
                      <a:gs pos="0">
                        <a:srgbClr val="FFEFD1"/>
                      </a:gs>
                      <a:gs pos="64999">
                        <a:srgbClr val="F0EBD5"/>
                      </a:gs>
                      <a:gs pos="100000">
                        <a:srgbClr val="D1C39F"/>
                      </a:gs>
                    </a:gsLst>
                    <a:lin ang="5400000" scaled="0"/>
                  </a:gradFill>
                </a:ln>
                <a:solidFill>
                  <a:schemeClr val="accent1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6000" b="1" dirty="0" err="1" smtClean="0">
                <a:ln>
                  <a:gradFill>
                    <a:gsLst>
                      <a:gs pos="0">
                        <a:srgbClr val="FFEFD1"/>
                      </a:gs>
                      <a:gs pos="64999">
                        <a:srgbClr val="F0EBD5"/>
                      </a:gs>
                      <a:gs pos="100000">
                        <a:srgbClr val="D1C39F"/>
                      </a:gs>
                    </a:gsLst>
                    <a:lin ang="5400000" scaled="0"/>
                  </a:gradFill>
                </a:ln>
                <a:solidFill>
                  <a:schemeClr val="accent1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rPr>
              <a:t>중관촌</a:t>
            </a:r>
            <a:r>
              <a:rPr lang="en-US" altLang="ko-KR" sz="6000" dirty="0" smtClean="0">
                <a:ln>
                  <a:gradFill>
                    <a:gsLst>
                      <a:gs pos="0">
                        <a:srgbClr val="FFEFD1"/>
                      </a:gs>
                      <a:gs pos="64999">
                        <a:srgbClr val="F0EBD5"/>
                      </a:gs>
                      <a:gs pos="100000">
                        <a:srgbClr val="D1C39F"/>
                      </a:gs>
                    </a:gsLst>
                    <a:lin ang="5400000" scaled="0"/>
                  </a:gradFill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HY동녘B" pitchFamily="18" charset="-127"/>
              </a:rPr>
              <a:t>(</a:t>
            </a:r>
            <a:r>
              <a:rPr lang="ko-KR" altLang="en-US" sz="6000" dirty="0" err="1" smtClean="0">
                <a:ln>
                  <a:gradFill>
                    <a:gsLst>
                      <a:gs pos="0">
                        <a:srgbClr val="FFEFD1"/>
                      </a:gs>
                      <a:gs pos="64999">
                        <a:srgbClr val="F0EBD5"/>
                      </a:gs>
                      <a:gs pos="100000">
                        <a:srgbClr val="D1C39F"/>
                      </a:gs>
                    </a:gsLst>
                    <a:lin ang="5400000" scaled="0"/>
                  </a:gradFill>
                </a:ln>
                <a:solidFill>
                  <a:schemeClr val="accent1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rPr>
              <a:t>中關村</a:t>
            </a:r>
            <a:r>
              <a:rPr lang="en-US" altLang="ko-KR" sz="6000" dirty="0" smtClean="0">
                <a:ln>
                  <a:gradFill>
                    <a:gsLst>
                      <a:gs pos="0">
                        <a:srgbClr val="FFEFD1"/>
                      </a:gs>
                      <a:gs pos="64999">
                        <a:srgbClr val="F0EBD5"/>
                      </a:gs>
                      <a:gs pos="100000">
                        <a:srgbClr val="D1C39F"/>
                      </a:gs>
                    </a:gsLst>
                    <a:lin ang="5400000" scaled="0"/>
                  </a:gradFill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HY동녘B" pitchFamily="18" charset="-127"/>
              </a:rPr>
              <a:t>)</a:t>
            </a:r>
            <a:endParaRPr lang="ko-KR" altLang="en-US" sz="6000" dirty="0">
              <a:ln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</a:ln>
              <a:solidFill>
                <a:schemeClr val="accent1">
                  <a:lumMod val="75000"/>
                </a:schemeClr>
              </a:solidFill>
              <a:latin typeface="+mj-lt"/>
              <a:ea typeface="HY동녘B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48" y="5532326"/>
            <a:ext cx="3143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궁서B" pitchFamily="18" charset="-127"/>
                <a:ea typeface="HY궁서B" pitchFamily="18" charset="-127"/>
              </a:rPr>
              <a:t>20308134  </a:t>
            </a:r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김태형</a:t>
            </a:r>
            <a:r>
              <a:rPr lang="en-US" altLang="ko-KR" dirty="0" smtClean="0">
                <a:latin typeface="HY궁서B" pitchFamily="18" charset="-127"/>
                <a:ea typeface="HY궁서B" pitchFamily="18" charset="-127"/>
              </a:rPr>
              <a:t>20408209  </a:t>
            </a:r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서정우</a:t>
            </a:r>
            <a:endParaRPr lang="en-US" altLang="ko-KR" dirty="0" smtClean="0">
              <a:latin typeface="HY궁서B" pitchFamily="18" charset="-127"/>
              <a:ea typeface="HY궁서B" pitchFamily="18" charset="-127"/>
            </a:endParaRPr>
          </a:p>
          <a:p>
            <a:r>
              <a:rPr lang="en-US" altLang="ko-KR" dirty="0" smtClean="0">
                <a:latin typeface="HY궁서B" pitchFamily="18" charset="-127"/>
                <a:ea typeface="HY궁서B" pitchFamily="18" charset="-127"/>
              </a:rPr>
              <a:t>20621905  </a:t>
            </a:r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권정택</a:t>
            </a:r>
            <a:endParaRPr lang="en-US" altLang="ko-KR" dirty="0" smtClean="0">
              <a:latin typeface="HY궁서B" pitchFamily="18" charset="-127"/>
              <a:ea typeface="HY궁서B" pitchFamily="18" charset="-127"/>
            </a:endParaRP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0"/>
          <p:cNvSpPr txBox="1">
            <a:spLocks noChangeArrowheads="1"/>
          </p:cNvSpPr>
          <p:nvPr/>
        </p:nvSpPr>
        <p:spPr bwMode="auto">
          <a:xfrm>
            <a:off x="504824" y="357166"/>
            <a:ext cx="62103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3366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26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 </a:t>
            </a:r>
            <a:r>
              <a:rPr lang="ko-KR" altLang="en-US" sz="2800" b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특성 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/ </a:t>
            </a:r>
            <a:r>
              <a:rPr lang="ko-KR" altLang="en-US" sz="2800" b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성공요인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 </a:t>
            </a:r>
            <a:endParaRPr lang="en-US" altLang="ko-KR" sz="2800" b="1" dirty="0">
              <a:solidFill>
                <a:srgbClr val="000000"/>
              </a:solidFill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7889" name="Picture 1" descr="http://udl.bycomkorea.com/images/bu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75" cy="28575"/>
          </a:xfrm>
          <a:prstGeom prst="rect">
            <a:avLst/>
          </a:prstGeom>
          <a:noFill/>
        </p:spPr>
      </p:pic>
      <p:pic>
        <p:nvPicPr>
          <p:cNvPr id="37890" name="Picture 2" descr="http://udl.bycomkorea.com/images/bu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75" cy="28575"/>
          </a:xfrm>
          <a:prstGeom prst="rect">
            <a:avLst/>
          </a:prstGeom>
          <a:noFill/>
        </p:spPr>
      </p:pic>
      <p:pic>
        <p:nvPicPr>
          <p:cNvPr id="37891" name="Picture 3" descr="http://udl.bycomkorea.com/images/devel1_2img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000372"/>
            <a:ext cx="8643998" cy="3162300"/>
          </a:xfrm>
          <a:prstGeom prst="rect">
            <a:avLst/>
          </a:prstGeom>
          <a:noFill/>
        </p:spPr>
      </p:pic>
      <p:sp>
        <p:nvSpPr>
          <p:cNvPr id="26" name="직사각형 25"/>
          <p:cNvSpPr/>
          <p:nvPr/>
        </p:nvSpPr>
        <p:spPr>
          <a:xfrm>
            <a:off x="785786" y="6143644"/>
            <a:ext cx="8358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   </a:t>
            </a:r>
            <a:r>
              <a:rPr lang="en-US" altLang="ko-KR" b="1" dirty="0" smtClean="0">
                <a:solidFill>
                  <a:schemeClr val="bg2">
                    <a:lumMod val="10000"/>
                  </a:schemeClr>
                </a:solidFill>
                <a:latin typeface="HY강B" pitchFamily="18" charset="-127"/>
                <a:ea typeface="HY강B" pitchFamily="18" charset="-127"/>
              </a:rPr>
              <a:t>&lt;</a:t>
            </a:r>
            <a:r>
              <a:rPr lang="ko-KR" altLang="en-US" b="1" dirty="0" err="1" smtClean="0">
                <a:solidFill>
                  <a:schemeClr val="bg2">
                    <a:lumMod val="10000"/>
                  </a:schemeClr>
                </a:solidFill>
                <a:latin typeface="HY강B" pitchFamily="18" charset="-127"/>
                <a:ea typeface="HY강B" pitchFamily="18" charset="-127"/>
              </a:rPr>
              <a:t>중관촌의</a:t>
            </a:r>
            <a:r>
              <a:rPr lang="ko-KR" altLang="en-US" b="1" dirty="0" smtClean="0">
                <a:solidFill>
                  <a:schemeClr val="bg2">
                    <a:lumMod val="10000"/>
                  </a:schemeClr>
                </a:solidFill>
                <a:latin typeface="HY강B" pitchFamily="18" charset="-127"/>
                <a:ea typeface="HY강B" pitchFamily="18" charset="-127"/>
              </a:rPr>
              <a:t> 첨단제조업 분포</a:t>
            </a:r>
            <a:r>
              <a:rPr lang="en-US" altLang="ko-KR" b="1" dirty="0" smtClean="0">
                <a:solidFill>
                  <a:schemeClr val="bg2">
                    <a:lumMod val="10000"/>
                  </a:schemeClr>
                </a:solidFill>
                <a:latin typeface="HY강B" pitchFamily="18" charset="-127"/>
                <a:ea typeface="HY강B" pitchFamily="18" charset="-127"/>
              </a:rPr>
              <a:t>&gt;               &lt;</a:t>
            </a:r>
            <a:r>
              <a:rPr lang="ko-KR" altLang="en-US" b="1" dirty="0" err="1" smtClean="0">
                <a:solidFill>
                  <a:schemeClr val="bg2">
                    <a:lumMod val="10000"/>
                  </a:schemeClr>
                </a:solidFill>
                <a:latin typeface="HY강B" pitchFamily="18" charset="-127"/>
                <a:ea typeface="HY강B" pitchFamily="18" charset="-127"/>
              </a:rPr>
              <a:t>중관촌의</a:t>
            </a:r>
            <a:r>
              <a:rPr lang="ko-KR" altLang="en-US" b="1" dirty="0" smtClean="0">
                <a:solidFill>
                  <a:schemeClr val="bg2">
                    <a:lumMod val="10000"/>
                  </a:schemeClr>
                </a:solidFill>
                <a:latin typeface="HY강B" pitchFamily="18" charset="-127"/>
                <a:ea typeface="HY강B" pitchFamily="18" charset="-127"/>
              </a:rPr>
              <a:t> 기타 첨단기술기업 분포</a:t>
            </a:r>
            <a:r>
              <a:rPr lang="en-US" altLang="ko-KR" b="1" dirty="0" smtClean="0">
                <a:solidFill>
                  <a:schemeClr val="bg2">
                    <a:lumMod val="10000"/>
                  </a:schemeClr>
                </a:solidFill>
                <a:latin typeface="HY강B" pitchFamily="18" charset="-127"/>
                <a:ea typeface="HY강B" pitchFamily="18" charset="-127"/>
              </a:rPr>
              <a:t>&gt; </a:t>
            </a:r>
            <a:endParaRPr lang="en-US" altLang="ko-KR" b="1" dirty="0">
              <a:solidFill>
                <a:schemeClr val="bg2">
                  <a:lumMod val="10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780" y="1113999"/>
            <a:ext cx="842968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① 유치 기업의 개요 </a:t>
            </a:r>
            <a:endParaRPr lang="en-US" altLang="ko-KR" sz="2000" dirty="0" smtClean="0">
              <a:latin typeface="HY울릉도M" pitchFamily="18" charset="-127"/>
              <a:ea typeface="HY울릉도M" pitchFamily="18" charset="-127"/>
            </a:endParaRPr>
          </a:p>
          <a:p>
            <a:endParaRPr lang="en-US" altLang="ko-KR" sz="2000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sz="1100" dirty="0" smtClean="0">
              <a:latin typeface="HY강B" pitchFamily="18" charset="-127"/>
              <a:ea typeface="HY강B" pitchFamily="18" charset="-127"/>
            </a:endParaRPr>
          </a:p>
          <a:p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gray">
          <a:xfrm>
            <a:off x="5220072" y="1916832"/>
            <a:ext cx="3168352" cy="504056"/>
          </a:xfrm>
          <a:prstGeom prst="roundRect">
            <a:avLst>
              <a:gd name="adj" fmla="val 12699"/>
            </a:avLst>
          </a:prstGeom>
          <a:solidFill>
            <a:srgbClr val="7CD10E">
              <a:alpha val="39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첨단 기업의 집적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gray">
          <a:xfrm>
            <a:off x="827584" y="1916832"/>
            <a:ext cx="3168352" cy="504056"/>
          </a:xfrm>
          <a:prstGeom prst="roundRect">
            <a:avLst>
              <a:gd name="adj" fmla="val 12699"/>
            </a:avLst>
          </a:prstGeom>
          <a:solidFill>
            <a:srgbClr val="7CD10E">
              <a:alpha val="39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기업의 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소극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적 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성격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0"/>
          <p:cNvSpPr txBox="1">
            <a:spLocks noChangeArrowheads="1"/>
          </p:cNvSpPr>
          <p:nvPr/>
        </p:nvSpPr>
        <p:spPr bwMode="auto">
          <a:xfrm>
            <a:off x="504824" y="357166"/>
            <a:ext cx="62103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3366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26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 </a:t>
            </a:r>
            <a:r>
              <a:rPr lang="ko-KR" altLang="en-US" sz="2800" b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특성 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/ </a:t>
            </a:r>
            <a:r>
              <a:rPr lang="ko-KR" altLang="en-US" sz="2800" b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성공요인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(2) </a:t>
            </a:r>
            <a:endParaRPr lang="en-US" altLang="ko-KR" sz="2800" b="1" dirty="0">
              <a:solidFill>
                <a:srgbClr val="000000"/>
              </a:solidFill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7889" name="Picture 1" descr="http://udl.bycomkorea.com/images/bu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75" cy="28575"/>
          </a:xfrm>
          <a:prstGeom prst="rect">
            <a:avLst/>
          </a:prstGeom>
          <a:noFill/>
        </p:spPr>
      </p:pic>
      <p:pic>
        <p:nvPicPr>
          <p:cNvPr id="37890" name="Picture 2" descr="http://udl.bycomkorea.com/images/bu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75" cy="28575"/>
          </a:xfrm>
          <a:prstGeom prst="rect">
            <a:avLst/>
          </a:prstGeom>
          <a:noFill/>
        </p:spPr>
      </p:pic>
      <p:pic>
        <p:nvPicPr>
          <p:cNvPr id="53249" name="Picture 1" descr="http://udl.bycomkorea.com/images/bu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75" cy="28575"/>
          </a:xfrm>
          <a:prstGeom prst="rect">
            <a:avLst/>
          </a:prstGeom>
          <a:noFill/>
        </p:spPr>
      </p:pic>
      <p:pic>
        <p:nvPicPr>
          <p:cNvPr id="53250" name="Picture 2" descr="http://udl.bycomkorea.com/images/bu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75" cy="28575"/>
          </a:xfrm>
          <a:prstGeom prst="rect">
            <a:avLst/>
          </a:prstGeom>
          <a:noFill/>
        </p:spPr>
      </p:pic>
      <p:pic>
        <p:nvPicPr>
          <p:cNvPr id="53251" name="Picture 3" descr="http://udl.bycomkorea.com/images/bu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75" cy="28575"/>
          </a:xfrm>
          <a:prstGeom prst="rect">
            <a:avLst/>
          </a:prstGeom>
          <a:noFill/>
        </p:spPr>
      </p:pic>
      <p:pic>
        <p:nvPicPr>
          <p:cNvPr id="53252" name="Picture 4" descr="http://udl.bycomkorea.com/images/bu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75" cy="2857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1406" y="1020792"/>
            <a:ext cx="90011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② 신규 창업 요인     </a:t>
            </a:r>
            <a:endParaRPr lang="en-US" altLang="ko-KR" sz="2000" dirty="0" smtClean="0">
              <a:latin typeface="HY울릉도M" pitchFamily="18" charset="-127"/>
              <a:ea typeface="HY울릉도M" pitchFamily="18" charset="-127"/>
            </a:endParaRPr>
          </a:p>
          <a:p>
            <a:endParaRPr lang="en-US" altLang="ko-KR" b="1" dirty="0" smtClean="0"/>
          </a:p>
          <a:p>
            <a:endParaRPr lang="en-US" altLang="ko-KR" b="1" dirty="0" smtClean="0"/>
          </a:p>
          <a:p>
            <a:endParaRPr lang="en-US" altLang="ko-KR" b="1" dirty="0" smtClean="0"/>
          </a:p>
          <a:p>
            <a:endParaRPr lang="en-US" altLang="ko-KR" b="1" dirty="0" smtClean="0"/>
          </a:p>
          <a:p>
            <a:endParaRPr lang="en-US" altLang="ko-KR" b="1" dirty="0" smtClean="0"/>
          </a:p>
          <a:p>
            <a:endParaRPr lang="en-US" altLang="ko-KR" b="1" dirty="0" smtClean="0"/>
          </a:p>
          <a:p>
            <a:endParaRPr lang="en-US" altLang="ko-KR" b="1" dirty="0" smtClean="0"/>
          </a:p>
          <a:p>
            <a:endParaRPr lang="en-US" altLang="ko-KR" b="1" dirty="0" smtClean="0"/>
          </a:p>
          <a:p>
            <a:r>
              <a:rPr lang="ko-KR" altLang="en-US" sz="2000" b="1" dirty="0" smtClean="0"/>
              <a:t>③ 전자거리의 형성 </a:t>
            </a:r>
            <a:r>
              <a:rPr lang="ko-KR" altLang="en-US" sz="2000" dirty="0" smtClean="0"/>
              <a:t>      </a:t>
            </a:r>
            <a:endParaRPr lang="en-US" altLang="ko-KR" sz="2000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53253" name="Picture 5" descr="http://udl.bycomkorea.com/images/bu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75" cy="28575"/>
          </a:xfrm>
          <a:prstGeom prst="rect">
            <a:avLst/>
          </a:prstGeom>
          <a:noFill/>
        </p:spPr>
      </p:pic>
      <p:pic>
        <p:nvPicPr>
          <p:cNvPr id="53254" name="Picture 6" descr="http://udl.bycomkorea.com/images/bu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75" cy="28575"/>
          </a:xfrm>
          <a:prstGeom prst="rect">
            <a:avLst/>
          </a:prstGeom>
          <a:noFill/>
        </p:spPr>
      </p:pic>
      <p:pic>
        <p:nvPicPr>
          <p:cNvPr id="56322" name="Picture 2" descr="C:\Users\tg\Desktop\캡처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15805"/>
            <a:ext cx="9144000" cy="1743075"/>
          </a:xfrm>
          <a:prstGeom prst="rect">
            <a:avLst/>
          </a:prstGeom>
          <a:noFill/>
        </p:spPr>
      </p:pic>
      <p:sp>
        <p:nvSpPr>
          <p:cNvPr id="19" name="AutoShape 3"/>
          <p:cNvSpPr>
            <a:spLocks noChangeArrowheads="1"/>
          </p:cNvSpPr>
          <p:nvPr/>
        </p:nvSpPr>
        <p:spPr bwMode="gray">
          <a:xfrm>
            <a:off x="539552" y="1700808"/>
            <a:ext cx="5184576" cy="504056"/>
          </a:xfrm>
          <a:prstGeom prst="roundRect">
            <a:avLst>
              <a:gd name="adj" fmla="val 12699"/>
            </a:avLst>
          </a:prstGeom>
          <a:solidFill>
            <a:srgbClr val="7CD10E">
              <a:alpha val="39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기술에 대한 우수한 연구성과를 가진 국영창업자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gray">
          <a:xfrm>
            <a:off x="539552" y="2348880"/>
            <a:ext cx="5184576" cy="504056"/>
          </a:xfrm>
          <a:prstGeom prst="roundRect">
            <a:avLst>
              <a:gd name="adj" fmla="val 12699"/>
            </a:avLst>
          </a:prstGeom>
          <a:solidFill>
            <a:srgbClr val="7CD10E">
              <a:alpha val="39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준비된 민간 창업자 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gray">
          <a:xfrm>
            <a:off x="539552" y="4149080"/>
            <a:ext cx="5184576" cy="504056"/>
          </a:xfrm>
          <a:prstGeom prst="roundRect">
            <a:avLst>
              <a:gd name="adj" fmla="val 12699"/>
            </a:avLst>
          </a:prstGeom>
          <a:solidFill>
            <a:srgbClr val="7CD10E">
              <a:alpha val="39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도로변 입지            면적인 입지 전개 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/ 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고층화            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3" name="Freeform 5"/>
          <p:cNvSpPr>
            <a:spLocks/>
          </p:cNvSpPr>
          <p:nvPr/>
        </p:nvSpPr>
        <p:spPr bwMode="gray">
          <a:xfrm rot="16200000">
            <a:off x="2077845" y="4147441"/>
            <a:ext cx="333822" cy="504056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ransition spd="slow">
    <p:checker dir="vert"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0"/>
          <p:cNvSpPr txBox="1">
            <a:spLocks noChangeArrowheads="1"/>
          </p:cNvSpPr>
          <p:nvPr/>
        </p:nvSpPr>
        <p:spPr bwMode="auto">
          <a:xfrm>
            <a:off x="504824" y="357166"/>
            <a:ext cx="62103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3366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26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 </a:t>
            </a:r>
            <a:r>
              <a:rPr lang="ko-KR" altLang="en-US" sz="2800" b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특성 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/ </a:t>
            </a:r>
            <a:r>
              <a:rPr lang="ko-KR" altLang="en-US" sz="2800" b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성공요인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(3) </a:t>
            </a:r>
            <a:endParaRPr lang="en-US" altLang="ko-KR" sz="2800" b="1" dirty="0">
              <a:solidFill>
                <a:srgbClr val="000000"/>
              </a:solidFill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7889" name="Picture 1" descr="http://udl.bycomkorea.com/images/bu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75" cy="28575"/>
          </a:xfrm>
          <a:prstGeom prst="rect">
            <a:avLst/>
          </a:prstGeom>
          <a:noFill/>
        </p:spPr>
      </p:pic>
      <p:pic>
        <p:nvPicPr>
          <p:cNvPr id="37890" name="Picture 2" descr="http://udl.bycomkorea.com/images/bu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75" cy="28575"/>
          </a:xfrm>
          <a:prstGeom prst="rect">
            <a:avLst/>
          </a:prstGeom>
          <a:noFill/>
        </p:spPr>
      </p:pic>
      <p:sp>
        <p:nvSpPr>
          <p:cNvPr id="12" name="AutoShape 7"/>
          <p:cNvSpPr>
            <a:spLocks noChangeArrowheads="1"/>
          </p:cNvSpPr>
          <p:nvPr/>
        </p:nvSpPr>
        <p:spPr bwMode="gray">
          <a:xfrm>
            <a:off x="0" y="2882432"/>
            <a:ext cx="5735637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ko-KR" altLang="en-US" dirty="0" smtClean="0"/>
              <a:t> </a:t>
            </a:r>
            <a:endParaRPr lang="ko-KR" altLang="en-US" dirty="0" smtClean="0">
              <a:latin typeface="HY강B" pitchFamily="18" charset="-127"/>
              <a:ea typeface="HY강B" pitchFamily="18" charset="-127"/>
            </a:endParaRPr>
          </a:p>
          <a:p>
            <a:pPr lvl="2"/>
            <a:endParaRPr lang="en-US" altLang="ko-KR" sz="1600" dirty="0" smtClean="0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ltGray">
          <a:xfrm>
            <a:off x="-1621" y="4180935"/>
            <a:ext cx="5422900" cy="131445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gray">
          <a:xfrm>
            <a:off x="6279" y="1590126"/>
            <a:ext cx="5457825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black">
          <a:xfrm>
            <a:off x="149155" y="1713955"/>
            <a:ext cx="393223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강력한 물리적인 인프라 구축</a:t>
            </a:r>
            <a:endParaRPr lang="en-US" altLang="ko-KR" b="1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gray">
          <a:xfrm>
            <a:off x="4463551" y="2895051"/>
            <a:ext cx="5735637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14E004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sz="1600" dirty="0" smtClean="0">
              <a:latin typeface="+mn-ea"/>
            </a:endParaRPr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ltGray">
          <a:xfrm>
            <a:off x="4461500" y="4199976"/>
            <a:ext cx="5422900" cy="131445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0070C0"/>
              </a:gs>
              <a:gs pos="100000">
                <a:schemeClr val="accent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sz="1600" dirty="0" smtClean="0"/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gray">
          <a:xfrm>
            <a:off x="4457515" y="1609167"/>
            <a:ext cx="5457825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FFC000"/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black">
          <a:xfrm>
            <a:off x="4489490" y="1707546"/>
            <a:ext cx="544667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우수하고 많은 지식 보고 지역</a:t>
            </a:r>
            <a:endParaRPr lang="en-US" altLang="ko-KR" b="1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black">
          <a:xfrm>
            <a:off x="5949868" y="3228421"/>
            <a:ext cx="39322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ko-KR" sz="1600" dirty="0" smtClean="0">
                <a:solidFill>
                  <a:srgbClr val="000000"/>
                </a:solidFill>
                <a:ea typeface="굴림" pitchFamily="50" charset="-127"/>
              </a:rPr>
              <a:t>.</a:t>
            </a:r>
            <a:endParaRPr lang="en-US" altLang="ko-KR" sz="1600" dirty="0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9992" y="306896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풍부한 국내 시장 및 클러스터             내 판매 장소 보유</a:t>
            </a:r>
            <a:endParaRPr lang="en-US" altLang="ko-KR" b="1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504" y="3044219"/>
            <a:ext cx="35283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정부의 적극적인 지원</a:t>
            </a:r>
          </a:p>
          <a:p>
            <a:pPr lvl="2"/>
            <a:endParaRPr lang="en-US" altLang="ko-KR" sz="16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3606400" y="438659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다국적 기업들의 대거 입주</a:t>
            </a:r>
            <a:endParaRPr lang="en-US" altLang="ko-KR" b="1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504" y="441108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첨단 기술 분야에 대한 인적 자원 공급 </a:t>
            </a:r>
            <a:endParaRPr lang="en-US" altLang="ko-KR" b="1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및 산업화에 대학</a:t>
            </a:r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/ </a:t>
            </a: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연구소 직접 참여</a:t>
            </a:r>
            <a:endParaRPr lang="en-US" altLang="ko-KR" b="1" dirty="0" smtClean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3" name="laser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0"/>
          <p:cNvSpPr txBox="1">
            <a:spLocks noChangeArrowheads="1"/>
          </p:cNvSpPr>
          <p:nvPr/>
        </p:nvSpPr>
        <p:spPr bwMode="auto">
          <a:xfrm>
            <a:off x="504824" y="357166"/>
            <a:ext cx="62103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3366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26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 </a:t>
            </a:r>
            <a:r>
              <a:rPr lang="ko-KR" altLang="en-US" sz="2800" b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향후 과제</a:t>
            </a:r>
            <a:endParaRPr lang="en-US" altLang="ko-KR" sz="2800" b="1" dirty="0">
              <a:solidFill>
                <a:srgbClr val="000000"/>
              </a:solidFill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7889" name="Picture 1" descr="http://udl.bycomkorea.com/images/bu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75" cy="28575"/>
          </a:xfrm>
          <a:prstGeom prst="rect">
            <a:avLst/>
          </a:prstGeom>
          <a:noFill/>
        </p:spPr>
      </p:pic>
      <p:pic>
        <p:nvPicPr>
          <p:cNvPr id="37890" name="Picture 2" descr="http://udl.bycomkorea.com/images/bu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75" cy="28575"/>
          </a:xfrm>
          <a:prstGeom prst="rect">
            <a:avLst/>
          </a:prstGeom>
          <a:noFill/>
        </p:spPr>
      </p:pic>
      <p:pic>
        <p:nvPicPr>
          <p:cNvPr id="55297" name="Picture 1" descr="http://udl.bycomkorea.com/images/bu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75" cy="28575"/>
          </a:xfrm>
          <a:prstGeom prst="rect">
            <a:avLst/>
          </a:prstGeom>
          <a:noFill/>
        </p:spPr>
      </p:pic>
      <p:pic>
        <p:nvPicPr>
          <p:cNvPr id="55298" name="Picture 2" descr="http://udl.bycomkorea.com/images/bu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75" cy="28575"/>
          </a:xfrm>
          <a:prstGeom prst="rect">
            <a:avLst/>
          </a:prstGeom>
          <a:noFill/>
        </p:spPr>
      </p:pic>
      <p:pic>
        <p:nvPicPr>
          <p:cNvPr id="55299" name="Picture 3" descr="http://udl.bycomkorea.com/images/bu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75" cy="28575"/>
          </a:xfrm>
          <a:prstGeom prst="rect">
            <a:avLst/>
          </a:prstGeom>
          <a:noFill/>
        </p:spPr>
      </p:pic>
      <p:pic>
        <p:nvPicPr>
          <p:cNvPr id="55300" name="Picture 4" descr="http://udl.bycomkorea.com/images/bu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75" cy="28575"/>
          </a:xfrm>
          <a:prstGeom prst="rect">
            <a:avLst/>
          </a:prstGeom>
          <a:noFill/>
        </p:spPr>
      </p:pic>
      <p:sp>
        <p:nvSpPr>
          <p:cNvPr id="15" name="AutoShape 19"/>
          <p:cNvSpPr>
            <a:spLocks noChangeArrowheads="1"/>
          </p:cNvSpPr>
          <p:nvPr/>
        </p:nvSpPr>
        <p:spPr bwMode="ltGray">
          <a:xfrm>
            <a:off x="714348" y="1214422"/>
            <a:ext cx="7643866" cy="478634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1. </a:t>
            </a: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 교류 규모의 한정성과 불안정성 </a:t>
            </a:r>
            <a:endParaRPr lang="en-US" altLang="ko-KR" b="1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>
              <a:buAutoNum type="arabicPeriod"/>
            </a:pPr>
            <a:endParaRPr lang="en-US" altLang="ko-KR" b="1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대학졸업생들의 </a:t>
            </a:r>
            <a:r>
              <a:rPr lang="ko-KR" altLang="en-US" b="1" dirty="0" err="1" smtClean="0">
                <a:latin typeface="HY강B" pitchFamily="18" charset="-127"/>
                <a:ea typeface="HY강B" pitchFamily="18" charset="-127"/>
              </a:rPr>
              <a:t>과학기술지구내</a:t>
            </a: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 적극적 참여 부족</a:t>
            </a:r>
            <a:endParaRPr lang="en-US" altLang="ko-KR" b="1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b="1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3. </a:t>
            </a: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사회제도의 혼란</a:t>
            </a:r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 </a:t>
            </a:r>
          </a:p>
          <a:p>
            <a:endParaRPr lang="en-US" altLang="ko-KR" b="1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4. </a:t>
            </a: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공식적인 교류체계의 부재</a:t>
            </a:r>
            <a:endParaRPr lang="en-US" altLang="ko-KR" b="1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b="1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5. </a:t>
            </a: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교육 훈련에 대한 인식 부족</a:t>
            </a:r>
            <a:endParaRPr lang="en-US" altLang="ko-KR" b="1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b="1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6. </a:t>
            </a: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물리적 기반 시설 부족의 해결 </a:t>
            </a:r>
            <a:endParaRPr lang="en-US" altLang="ko-KR" b="1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b="1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7. </a:t>
            </a: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기술의 확산 유도 방법 모색</a:t>
            </a:r>
            <a:endParaRPr lang="en-US" altLang="ko-KR" b="1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b="1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8. </a:t>
            </a: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내</a:t>
            </a:r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외부의 네트워크 강화</a:t>
            </a:r>
            <a:endParaRPr lang="en-US" altLang="ko-KR" b="1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3" name="laser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0"/>
          <p:cNvSpPr txBox="1">
            <a:spLocks noChangeArrowheads="1"/>
          </p:cNvSpPr>
          <p:nvPr/>
        </p:nvSpPr>
        <p:spPr bwMode="auto">
          <a:xfrm>
            <a:off x="504824" y="357166"/>
            <a:ext cx="621031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3366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26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 </a:t>
            </a:r>
            <a:endParaRPr lang="en-US" altLang="ko-KR" sz="2800" b="1" dirty="0">
              <a:solidFill>
                <a:srgbClr val="000000"/>
              </a:solidFill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7889" name="Picture 1" descr="http://udl.bycomkorea.com/images/bu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75" cy="28575"/>
          </a:xfrm>
          <a:prstGeom prst="rect">
            <a:avLst/>
          </a:prstGeom>
          <a:noFill/>
        </p:spPr>
      </p:pic>
      <p:pic>
        <p:nvPicPr>
          <p:cNvPr id="37890" name="Picture 2" descr="http://udl.bycomkorea.com/images/bu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75" cy="28575"/>
          </a:xfrm>
          <a:prstGeom prst="rect">
            <a:avLst/>
          </a:prstGeom>
          <a:noFill/>
        </p:spPr>
      </p:pic>
      <p:pic>
        <p:nvPicPr>
          <p:cNvPr id="55297" name="Picture 1" descr="http://udl.bycomkorea.com/images/bu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75" cy="28575"/>
          </a:xfrm>
          <a:prstGeom prst="rect">
            <a:avLst/>
          </a:prstGeom>
          <a:noFill/>
        </p:spPr>
      </p:pic>
      <p:pic>
        <p:nvPicPr>
          <p:cNvPr id="55298" name="Picture 2" descr="http://udl.bycomkorea.com/images/bu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75" cy="28575"/>
          </a:xfrm>
          <a:prstGeom prst="rect">
            <a:avLst/>
          </a:prstGeom>
          <a:noFill/>
        </p:spPr>
      </p:pic>
      <p:pic>
        <p:nvPicPr>
          <p:cNvPr id="55299" name="Picture 3" descr="http://udl.bycomkorea.com/images/bu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75" cy="28575"/>
          </a:xfrm>
          <a:prstGeom prst="rect">
            <a:avLst/>
          </a:prstGeom>
          <a:noFill/>
        </p:spPr>
      </p:pic>
      <p:pic>
        <p:nvPicPr>
          <p:cNvPr id="55300" name="Picture 4" descr="http://udl.bycomkorea.com/images/bu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75" cy="28575"/>
          </a:xfrm>
          <a:prstGeom prst="rect">
            <a:avLst/>
          </a:prstGeom>
          <a:noFill/>
        </p:spPr>
      </p:pic>
      <p:sp>
        <p:nvSpPr>
          <p:cNvPr id="13" name="Text Box 80"/>
          <p:cNvSpPr txBox="1">
            <a:spLocks noChangeArrowheads="1"/>
          </p:cNvSpPr>
          <p:nvPr/>
        </p:nvSpPr>
        <p:spPr bwMode="auto">
          <a:xfrm>
            <a:off x="504824" y="357166"/>
            <a:ext cx="62103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3366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26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  </a:t>
            </a:r>
            <a:r>
              <a:rPr lang="ko-KR" alt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중관촌의</a:t>
            </a:r>
            <a:r>
              <a:rPr lang="ko-KR" altLang="en-US" sz="2800" b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 모습</a:t>
            </a:r>
            <a:endParaRPr lang="en-US" altLang="ko-KR" sz="2800" b="1" dirty="0">
              <a:solidFill>
                <a:srgbClr val="000000"/>
              </a:solidFill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pic>
        <p:nvPicPr>
          <p:cNvPr id="3074" name="Picture 2" descr="C:\Documents and Settings\com\바탕 화면\중관춘\중관촌개관\thumbnail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142543"/>
            <a:ext cx="2664296" cy="1998425"/>
          </a:xfrm>
          <a:prstGeom prst="rect">
            <a:avLst/>
          </a:prstGeom>
          <a:noFill/>
        </p:spPr>
      </p:pic>
      <p:pic>
        <p:nvPicPr>
          <p:cNvPr id="3075" name="Picture 3" descr="C:\Documents and Settings\com\바탕 화면\중관춘\중관촌개관\ww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2083367"/>
            <a:ext cx="2448272" cy="1633665"/>
          </a:xfrm>
          <a:prstGeom prst="rect">
            <a:avLst/>
          </a:prstGeom>
          <a:noFill/>
        </p:spPr>
      </p:pic>
      <p:pic>
        <p:nvPicPr>
          <p:cNvPr id="3076" name="Picture 4" descr="C:\Documents and Settings\com\바탕 화면\중관춘\중관촌개관\thumbnail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76672"/>
            <a:ext cx="2952328" cy="2259049"/>
          </a:xfrm>
          <a:prstGeom prst="rect">
            <a:avLst/>
          </a:prstGeom>
          <a:noFill/>
        </p:spPr>
      </p:pic>
      <p:pic>
        <p:nvPicPr>
          <p:cNvPr id="3080" name="Picture 8" descr="C:\Documents and Settings\com\바탕 화면\3333333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807668"/>
            <a:ext cx="3886200" cy="2069604"/>
          </a:xfrm>
          <a:prstGeom prst="rect">
            <a:avLst/>
          </a:prstGeom>
          <a:noFill/>
        </p:spPr>
      </p:pic>
      <p:pic>
        <p:nvPicPr>
          <p:cNvPr id="3081" name="Picture 9" descr="C:\Documents and Settings\com\바탕 화면\22222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39047" y="2924944"/>
            <a:ext cx="3781425" cy="2036837"/>
          </a:xfrm>
          <a:prstGeom prst="rect">
            <a:avLst/>
          </a:prstGeom>
          <a:noFill/>
        </p:spPr>
      </p:pic>
      <p:pic>
        <p:nvPicPr>
          <p:cNvPr id="3082" name="Picture 10" descr="C:\Documents and Settings\com\바탕 화면\11111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5068704"/>
            <a:ext cx="2940571" cy="17008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  <p:sndAc>
      <p:stSnd>
        <p:snd r:embed="rId3" name="laser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WordArt 3"/>
          <p:cNvSpPr>
            <a:spLocks noChangeArrowheads="1" noChangeShapeType="1" noTextEdit="1"/>
          </p:cNvSpPr>
          <p:nvPr/>
        </p:nvSpPr>
        <p:spPr bwMode="gray">
          <a:xfrm>
            <a:off x="2819400" y="3276600"/>
            <a:ext cx="47244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ko-KR" sz="54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  <a:endParaRPr lang="ko-KR" altLang="en-US" sz="5400" b="1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89803" dir="2700000" algn="ctr" rotWithShape="0">
                  <a:srgbClr val="000000">
                    <a:alpha val="50000"/>
                  </a:srgbClr>
                </a:outerShdw>
              </a:effectLst>
              <a:latin typeface="Verdana"/>
              <a:cs typeface="Verdana"/>
            </a:endParaRPr>
          </a:p>
        </p:txBody>
      </p:sp>
    </p:spTree>
  </p:cSld>
  <p:clrMapOvr>
    <a:masterClrMapping/>
  </p:clrMapOvr>
  <p:transition spd="slow">
    <p:fade thruBlk="1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ltGray">
          <a:xfrm rot="5400000">
            <a:off x="-813616" y="543714"/>
            <a:ext cx="457203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rgbClr val="B0BAD8">
                  <a:gamma/>
                  <a:tint val="45490"/>
                  <a:invGamma/>
                </a:srgbClr>
              </a:gs>
              <a:gs pos="100000">
                <a:srgbClr val="B0BAD8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" name="AutoShape 20"/>
          <p:cNvSpPr>
            <a:spLocks noChangeArrowheads="1"/>
          </p:cNvSpPr>
          <p:nvPr/>
        </p:nvSpPr>
        <p:spPr bwMode="gray">
          <a:xfrm>
            <a:off x="3895756" y="92867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l"/>
            <a:r>
              <a:rPr lang="en-US" altLang="ko-KR" dirty="0" smtClean="0">
                <a:latin typeface="HY동녘M" pitchFamily="18" charset="-127"/>
                <a:ea typeface="HY동녘M" pitchFamily="18" charset="-127"/>
              </a:rPr>
              <a:t>      1. </a:t>
            </a:r>
            <a:r>
              <a:rPr lang="ko-KR" altLang="en-US" dirty="0" err="1" smtClean="0">
                <a:latin typeface="HY동녘M" pitchFamily="18" charset="-127"/>
                <a:ea typeface="HY동녘M" pitchFamily="18" charset="-127"/>
              </a:rPr>
              <a:t>중관촌</a:t>
            </a:r>
            <a:r>
              <a:rPr lang="en-US" altLang="ko-KR" dirty="0" smtClean="0">
                <a:latin typeface="HY동녘M" pitchFamily="18" charset="-127"/>
                <a:ea typeface="HY동녘M" pitchFamily="18" charset="-127"/>
              </a:rPr>
              <a:t>(</a:t>
            </a:r>
            <a:r>
              <a:rPr lang="ko-KR" altLang="en-US" dirty="0" err="1" smtClean="0">
                <a:latin typeface="HY동녘M" pitchFamily="18" charset="-127"/>
                <a:ea typeface="HY동녘M" pitchFamily="18" charset="-127"/>
              </a:rPr>
              <a:t>中關村</a:t>
            </a:r>
            <a:r>
              <a:rPr lang="en-US" altLang="ko-KR" dirty="0" smtClean="0">
                <a:latin typeface="HY동녘M" pitchFamily="18" charset="-127"/>
                <a:ea typeface="HY동녘M" pitchFamily="18" charset="-127"/>
              </a:rPr>
              <a:t>) </a:t>
            </a:r>
            <a:r>
              <a:rPr lang="ko-KR" altLang="en-US" dirty="0" smtClean="0">
                <a:latin typeface="HY동녘M" pitchFamily="18" charset="-127"/>
                <a:ea typeface="HY동녘M" pitchFamily="18" charset="-127"/>
              </a:rPr>
              <a:t>개관</a:t>
            </a:r>
            <a:endParaRPr lang="ko-KR" altLang="en-US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36" name="AutoShape 22"/>
          <p:cNvSpPr>
            <a:spLocks noChangeArrowheads="1"/>
          </p:cNvSpPr>
          <p:nvPr/>
        </p:nvSpPr>
        <p:spPr bwMode="gray">
          <a:xfrm>
            <a:off x="3895756" y="1693548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l"/>
            <a:r>
              <a:rPr lang="ko-KR" altLang="en-US" dirty="0" smtClean="0">
                <a:latin typeface="HY동녘M" pitchFamily="18" charset="-127"/>
                <a:ea typeface="HY동녘M" pitchFamily="18" charset="-127"/>
              </a:rPr>
              <a:t>       </a:t>
            </a:r>
            <a:r>
              <a:rPr lang="en-US" altLang="ko-KR" dirty="0" smtClean="0">
                <a:latin typeface="HY동녘M" pitchFamily="18" charset="-127"/>
                <a:ea typeface="HY동녘M" pitchFamily="18" charset="-127"/>
              </a:rPr>
              <a:t>2. </a:t>
            </a:r>
            <a:r>
              <a:rPr lang="ko-KR" altLang="en-US" dirty="0" smtClean="0">
                <a:latin typeface="HY동녘M" pitchFamily="18" charset="-127"/>
                <a:ea typeface="HY동녘M" pitchFamily="18" charset="-127"/>
              </a:rPr>
              <a:t>위치 </a:t>
            </a:r>
            <a:r>
              <a:rPr lang="en-US" altLang="ko-KR" dirty="0" smtClean="0">
                <a:latin typeface="HY동녘M" pitchFamily="18" charset="-127"/>
                <a:ea typeface="HY동녘M" pitchFamily="18" charset="-127"/>
              </a:rPr>
              <a:t>/ </a:t>
            </a:r>
            <a:r>
              <a:rPr lang="ko-KR" altLang="en-US" dirty="0" smtClean="0">
                <a:latin typeface="HY동녘M" pitchFamily="18" charset="-127"/>
                <a:ea typeface="HY동녘M" pitchFamily="18" charset="-127"/>
              </a:rPr>
              <a:t>지리적 조건 </a:t>
            </a:r>
            <a:endParaRPr lang="ko-KR" altLang="en-US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37" name="AutoShape 24"/>
          <p:cNvSpPr>
            <a:spLocks noChangeArrowheads="1"/>
          </p:cNvSpPr>
          <p:nvPr/>
        </p:nvSpPr>
        <p:spPr bwMode="gray">
          <a:xfrm>
            <a:off x="3892581" y="24580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l"/>
            <a:r>
              <a:rPr lang="ko-KR" altLang="en-US" dirty="0" smtClean="0">
                <a:latin typeface="HY동녘M" pitchFamily="18" charset="-127"/>
                <a:ea typeface="HY동녘M" pitchFamily="18" charset="-127"/>
              </a:rPr>
              <a:t>       </a:t>
            </a:r>
            <a:r>
              <a:rPr lang="en-US" altLang="ko-KR" dirty="0" smtClean="0">
                <a:latin typeface="HY동녘M" pitchFamily="18" charset="-127"/>
                <a:ea typeface="HY동녘M" pitchFamily="18" charset="-127"/>
              </a:rPr>
              <a:t>3. </a:t>
            </a:r>
            <a:r>
              <a:rPr lang="ko-KR" altLang="en-US" dirty="0" smtClean="0">
                <a:latin typeface="HY동녘M" pitchFamily="18" charset="-127"/>
                <a:ea typeface="HY동녘M" pitchFamily="18" charset="-127"/>
              </a:rPr>
              <a:t>형성 배경 </a:t>
            </a:r>
            <a:r>
              <a:rPr lang="en-US" altLang="ko-KR" dirty="0" smtClean="0">
                <a:latin typeface="HY동녘M" pitchFamily="18" charset="-127"/>
                <a:ea typeface="HY동녘M" pitchFamily="18" charset="-127"/>
              </a:rPr>
              <a:t>/ </a:t>
            </a:r>
            <a:r>
              <a:rPr lang="ko-KR" altLang="en-US" dirty="0" smtClean="0">
                <a:latin typeface="HY동녘M" pitchFamily="18" charset="-127"/>
                <a:ea typeface="HY동녘M" pitchFamily="18" charset="-127"/>
              </a:rPr>
              <a:t>발전 과정 </a:t>
            </a:r>
            <a:endParaRPr lang="ko-KR" altLang="en-US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gray">
          <a:xfrm>
            <a:off x="3782916" y="1000108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9" name="Oval 27"/>
          <p:cNvSpPr>
            <a:spLocks noChangeArrowheads="1"/>
          </p:cNvSpPr>
          <p:nvPr/>
        </p:nvSpPr>
        <p:spPr bwMode="gray">
          <a:xfrm>
            <a:off x="3806493" y="1826898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gray">
          <a:xfrm>
            <a:off x="3806493" y="2582548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1" name="AutoShape 29"/>
          <p:cNvSpPr>
            <a:spLocks noChangeArrowheads="1"/>
          </p:cNvSpPr>
          <p:nvPr/>
        </p:nvSpPr>
        <p:spPr bwMode="gray">
          <a:xfrm>
            <a:off x="3895756" y="3181399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l"/>
            <a:r>
              <a:rPr lang="ko-KR" altLang="en-US" dirty="0" smtClean="0">
                <a:latin typeface="HY동녘M" pitchFamily="18" charset="-127"/>
                <a:ea typeface="HY동녘M" pitchFamily="18" charset="-127"/>
              </a:rPr>
              <a:t>       </a:t>
            </a:r>
            <a:r>
              <a:rPr lang="en-US" altLang="ko-KR" dirty="0" smtClean="0">
                <a:latin typeface="HY동녘M" pitchFamily="18" charset="-127"/>
                <a:ea typeface="HY동녘M" pitchFamily="18" charset="-127"/>
              </a:rPr>
              <a:t>4. </a:t>
            </a:r>
            <a:r>
              <a:rPr lang="ko-KR" altLang="en-US" dirty="0" smtClean="0">
                <a:latin typeface="HY동녘M" pitchFamily="18" charset="-127"/>
                <a:ea typeface="HY동녘M" pitchFamily="18" charset="-127"/>
              </a:rPr>
              <a:t>구성 주체 </a:t>
            </a:r>
            <a:r>
              <a:rPr lang="en-US" altLang="ko-KR" dirty="0" smtClean="0">
                <a:latin typeface="HY동녘M" pitchFamily="18" charset="-127"/>
                <a:ea typeface="HY동녘M" pitchFamily="18" charset="-127"/>
              </a:rPr>
              <a:t>/ </a:t>
            </a:r>
            <a:r>
              <a:rPr lang="ko-KR" altLang="en-US" dirty="0" smtClean="0">
                <a:latin typeface="HY동녘M" pitchFamily="18" charset="-127"/>
                <a:ea typeface="HY동녘M" pitchFamily="18" charset="-127"/>
              </a:rPr>
              <a:t>네트워크 </a:t>
            </a:r>
            <a:endParaRPr lang="ko-KR" altLang="en-US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42" name="Oval 31"/>
          <p:cNvSpPr>
            <a:spLocks noChangeArrowheads="1"/>
          </p:cNvSpPr>
          <p:nvPr/>
        </p:nvSpPr>
        <p:spPr bwMode="gray">
          <a:xfrm>
            <a:off x="3821089" y="3258828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3" name="AutoShape 32"/>
          <p:cNvSpPr>
            <a:spLocks noChangeArrowheads="1"/>
          </p:cNvSpPr>
          <p:nvPr/>
        </p:nvSpPr>
        <p:spPr bwMode="gray">
          <a:xfrm>
            <a:off x="3882693" y="3930027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l"/>
            <a:r>
              <a:rPr lang="ko-KR" altLang="en-US" dirty="0" smtClean="0">
                <a:latin typeface="HY동녘M" pitchFamily="18" charset="-127"/>
                <a:ea typeface="HY동녘M" pitchFamily="18" charset="-127"/>
              </a:rPr>
              <a:t>       </a:t>
            </a:r>
            <a:r>
              <a:rPr lang="en-US" altLang="ko-KR" dirty="0" smtClean="0">
                <a:latin typeface="HY동녘M" pitchFamily="18" charset="-127"/>
                <a:ea typeface="HY동녘M" pitchFamily="18" charset="-127"/>
              </a:rPr>
              <a:t>5. </a:t>
            </a:r>
            <a:r>
              <a:rPr lang="ko-KR" altLang="en-US" dirty="0" smtClean="0">
                <a:latin typeface="HY동녘M" pitchFamily="18" charset="-127"/>
                <a:ea typeface="HY동녘M" pitchFamily="18" charset="-127"/>
              </a:rPr>
              <a:t>특성 </a:t>
            </a:r>
            <a:r>
              <a:rPr lang="en-US" altLang="ko-KR" dirty="0" smtClean="0">
                <a:latin typeface="HY동녘M" pitchFamily="18" charset="-127"/>
                <a:ea typeface="HY동녘M" pitchFamily="18" charset="-127"/>
              </a:rPr>
              <a:t>/ </a:t>
            </a:r>
            <a:r>
              <a:rPr lang="ko-KR" altLang="en-US" dirty="0" smtClean="0">
                <a:latin typeface="HY동녘M" pitchFamily="18" charset="-127"/>
                <a:ea typeface="HY동녘M" pitchFamily="18" charset="-127"/>
              </a:rPr>
              <a:t>성공요인 </a:t>
            </a:r>
            <a:r>
              <a:rPr lang="en-US" altLang="ko-KR" dirty="0" smtClean="0">
                <a:latin typeface="HY동녘M" pitchFamily="18" charset="-127"/>
                <a:ea typeface="HY동녘M" pitchFamily="18" charset="-127"/>
              </a:rPr>
              <a:t>( </a:t>
            </a:r>
            <a:r>
              <a:rPr lang="ko-KR" altLang="en-US" dirty="0" smtClean="0">
                <a:latin typeface="HY동녘M" pitchFamily="18" charset="-127"/>
                <a:ea typeface="HY동녘M" pitchFamily="18" charset="-127"/>
              </a:rPr>
              <a:t>경쟁력 </a:t>
            </a:r>
            <a:r>
              <a:rPr lang="en-US" altLang="ko-KR" dirty="0" smtClean="0">
                <a:latin typeface="HY동녘M" pitchFamily="18" charset="-127"/>
                <a:ea typeface="HY동녘M" pitchFamily="18" charset="-127"/>
              </a:rPr>
              <a:t>)</a:t>
            </a:r>
            <a:endParaRPr lang="ko-KR" altLang="en-US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44" name="Oval 34"/>
          <p:cNvSpPr>
            <a:spLocks noChangeArrowheads="1"/>
          </p:cNvSpPr>
          <p:nvPr/>
        </p:nvSpPr>
        <p:spPr bwMode="gray">
          <a:xfrm>
            <a:off x="3806493" y="4049729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6" name="AutoShape 32"/>
          <p:cNvSpPr>
            <a:spLocks noChangeArrowheads="1"/>
          </p:cNvSpPr>
          <p:nvPr/>
        </p:nvSpPr>
        <p:spPr bwMode="gray">
          <a:xfrm>
            <a:off x="3887447" y="4643446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l"/>
            <a:r>
              <a:rPr lang="ko-KR" altLang="en-US" dirty="0" smtClean="0">
                <a:latin typeface="HY동녘M" pitchFamily="18" charset="-127"/>
                <a:ea typeface="HY동녘M" pitchFamily="18" charset="-127"/>
              </a:rPr>
              <a:t>       </a:t>
            </a:r>
            <a:r>
              <a:rPr lang="en-US" altLang="ko-KR" dirty="0" smtClean="0">
                <a:latin typeface="HY동녘M" pitchFamily="18" charset="-127"/>
                <a:ea typeface="HY동녘M" pitchFamily="18" charset="-127"/>
              </a:rPr>
              <a:t>6. </a:t>
            </a:r>
            <a:r>
              <a:rPr lang="ko-KR" altLang="en-US" dirty="0" err="1" smtClean="0">
                <a:latin typeface="HY동녘M" pitchFamily="18" charset="-127"/>
                <a:ea typeface="HY동녘M" pitchFamily="18" charset="-127"/>
              </a:rPr>
              <a:t>향후과제</a:t>
            </a:r>
            <a:r>
              <a:rPr lang="ko-KR" altLang="en-US" dirty="0" smtClean="0">
                <a:latin typeface="HY동녘M" pitchFamily="18" charset="-127"/>
                <a:ea typeface="HY동녘M" pitchFamily="18" charset="-127"/>
              </a:rPr>
              <a:t> </a:t>
            </a:r>
            <a:endParaRPr lang="ko-KR" altLang="en-US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47" name="Oval 31"/>
          <p:cNvSpPr>
            <a:spLocks noChangeArrowheads="1"/>
          </p:cNvSpPr>
          <p:nvPr/>
        </p:nvSpPr>
        <p:spPr bwMode="gray">
          <a:xfrm>
            <a:off x="3843305" y="474474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2" name="TextBox 61"/>
          <p:cNvSpPr txBox="1"/>
          <p:nvPr/>
        </p:nvSpPr>
        <p:spPr>
          <a:xfrm>
            <a:off x="1071538" y="1659427"/>
            <a:ext cx="2428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 smtClean="0">
                <a:latin typeface="HY동녘B" pitchFamily="18" charset="-127"/>
                <a:ea typeface="HY동녘B" pitchFamily="18" charset="-127"/>
              </a:rPr>
              <a:t>INDEX</a:t>
            </a:r>
            <a:endParaRPr lang="ko-KR" altLang="en-US" sz="4400" b="1" dirty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Box 80"/>
          <p:cNvSpPr txBox="1">
            <a:spLocks noChangeArrowheads="1"/>
          </p:cNvSpPr>
          <p:nvPr/>
        </p:nvSpPr>
        <p:spPr bwMode="auto">
          <a:xfrm>
            <a:off x="504824" y="373063"/>
            <a:ext cx="62103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3366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6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 </a:t>
            </a:r>
            <a:r>
              <a:rPr lang="ko-KR" altLang="en-US" sz="26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</a:t>
            </a:r>
            <a:r>
              <a:rPr lang="ko-KR" altLang="en-US" sz="2800" dirty="0" err="1" smtClean="0">
                <a:latin typeface="HY동녘M" pitchFamily="18" charset="-127"/>
                <a:ea typeface="HY동녘M" pitchFamily="18" charset="-127"/>
              </a:rPr>
              <a:t>중관촌</a:t>
            </a:r>
            <a:r>
              <a:rPr lang="en-US" altLang="ko-KR" sz="2800" dirty="0" smtClean="0">
                <a:latin typeface="HY동녘M" pitchFamily="18" charset="-127"/>
                <a:ea typeface="HY동녘M" pitchFamily="18" charset="-127"/>
              </a:rPr>
              <a:t>(</a:t>
            </a:r>
            <a:r>
              <a:rPr lang="ko-KR" altLang="en-US" sz="2800" dirty="0" err="1" smtClean="0">
                <a:latin typeface="HY동녘M" pitchFamily="18" charset="-127"/>
                <a:ea typeface="HY동녘M" pitchFamily="18" charset="-127"/>
              </a:rPr>
              <a:t>中關村</a:t>
            </a:r>
            <a:r>
              <a:rPr lang="en-US" altLang="ko-KR" sz="2800" dirty="0" smtClean="0">
                <a:latin typeface="HY동녘M" pitchFamily="18" charset="-127"/>
                <a:ea typeface="HY동녘M" pitchFamily="18" charset="-127"/>
              </a:rPr>
              <a:t>)-1</a:t>
            </a:r>
            <a:r>
              <a:rPr lang="ko-KR" altLang="en-US" sz="26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</a:t>
            </a:r>
            <a:endParaRPr lang="ko-KR" altLang="en-US" sz="2600" dirty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051" name="Picture 3" descr="C:\Users\tg\Desktop\중관촌개관\중관촌야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256"/>
            <a:ext cx="8429684" cy="2286016"/>
          </a:xfrm>
          <a:prstGeom prst="rect">
            <a:avLst/>
          </a:prstGeom>
          <a:noFill/>
        </p:spPr>
      </p:pic>
      <p:grpSp>
        <p:nvGrpSpPr>
          <p:cNvPr id="145" name="Group 29"/>
          <p:cNvGrpSpPr>
            <a:grpSpLocks/>
          </p:cNvGrpSpPr>
          <p:nvPr/>
        </p:nvGrpSpPr>
        <p:grpSpPr bwMode="auto">
          <a:xfrm>
            <a:off x="651842" y="1285118"/>
            <a:ext cx="8278222" cy="2786824"/>
            <a:chOff x="352" y="1070"/>
            <a:chExt cx="5260" cy="1988"/>
          </a:xfrm>
        </p:grpSpPr>
        <p:sp>
          <p:nvSpPr>
            <p:cNvPr id="146" name="Rectangle 30"/>
            <p:cNvSpPr>
              <a:spLocks noChangeArrowheads="1"/>
            </p:cNvSpPr>
            <p:nvPr/>
          </p:nvSpPr>
          <p:spPr bwMode="auto">
            <a:xfrm>
              <a:off x="352" y="1070"/>
              <a:ext cx="5260" cy="561"/>
            </a:xfrm>
            <a:prstGeom prst="rect">
              <a:avLst/>
            </a:prstGeom>
            <a:gradFill rotWithShape="1">
              <a:gsLst>
                <a:gs pos="0">
                  <a:srgbClr val="33CCFF">
                    <a:alpha val="49001"/>
                  </a:srgbClr>
                </a:gs>
                <a:gs pos="100000">
                  <a:srgbClr val="FFFFFF">
                    <a:alpha val="49001"/>
                  </a:srgbClr>
                </a:gs>
              </a:gsLst>
              <a:lin ang="18900000" scaled="1"/>
            </a:gra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7" name="Rectangle 31"/>
            <p:cNvSpPr>
              <a:spLocks noChangeArrowheads="1"/>
            </p:cNvSpPr>
            <p:nvPr/>
          </p:nvSpPr>
          <p:spPr bwMode="auto">
            <a:xfrm>
              <a:off x="355" y="1732"/>
              <a:ext cx="5257" cy="569"/>
            </a:xfrm>
            <a:prstGeom prst="rect">
              <a:avLst/>
            </a:prstGeom>
            <a:gradFill rotWithShape="1">
              <a:gsLst>
                <a:gs pos="0">
                  <a:srgbClr val="33CCFF">
                    <a:alpha val="49001"/>
                  </a:srgbClr>
                </a:gs>
                <a:gs pos="100000">
                  <a:srgbClr val="FFFFFF">
                    <a:alpha val="49001"/>
                  </a:srgbClr>
                </a:gs>
              </a:gsLst>
              <a:lin ang="18900000" scaled="1"/>
            </a:gra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" name="Rectangle 32"/>
            <p:cNvSpPr>
              <a:spLocks noChangeArrowheads="1"/>
            </p:cNvSpPr>
            <p:nvPr/>
          </p:nvSpPr>
          <p:spPr bwMode="auto">
            <a:xfrm>
              <a:off x="372" y="2446"/>
              <a:ext cx="5240" cy="612"/>
            </a:xfrm>
            <a:prstGeom prst="rect">
              <a:avLst/>
            </a:prstGeom>
            <a:gradFill rotWithShape="1">
              <a:gsLst>
                <a:gs pos="0">
                  <a:srgbClr val="33CCFF">
                    <a:alpha val="49001"/>
                  </a:srgbClr>
                </a:gs>
                <a:gs pos="100000">
                  <a:srgbClr val="FFFFFF">
                    <a:alpha val="49001"/>
                  </a:srgbClr>
                </a:gs>
              </a:gsLst>
              <a:lin ang="18900000" scaled="1"/>
            </a:gra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52" name="Text Box 36"/>
          <p:cNvSpPr txBox="1">
            <a:spLocks noChangeArrowheads="1"/>
          </p:cNvSpPr>
          <p:nvPr/>
        </p:nvSpPr>
        <p:spPr bwMode="auto">
          <a:xfrm>
            <a:off x="1021863" y="2473997"/>
            <a:ext cx="1419693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28398" dir="3806097" algn="ctr" rotWithShape="0">
              <a:srgbClr val="003366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latinLnBrk="0" hangingPunct="0">
              <a:spcBef>
                <a:spcPct val="50000"/>
              </a:spcBef>
            </a:pPr>
            <a:r>
              <a:rPr kumimoji="0" lang="ko-KR" altLang="en-US" sz="24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발전시기</a:t>
            </a:r>
            <a:endParaRPr kumimoji="0" lang="ko-KR" altLang="en-US" sz="2400" dirty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1" name="Text Box 45"/>
          <p:cNvSpPr txBox="1">
            <a:spLocks noChangeArrowheads="1"/>
          </p:cNvSpPr>
          <p:nvPr/>
        </p:nvSpPr>
        <p:spPr bwMode="auto">
          <a:xfrm>
            <a:off x="884880" y="1320591"/>
            <a:ext cx="1699552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28398" dir="3806097" algn="ctr" rotWithShape="0">
              <a:srgbClr val="003366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latinLnBrk="0" hangingPunct="0">
              <a:spcBef>
                <a:spcPct val="50000"/>
              </a:spcBef>
            </a:pPr>
            <a:r>
              <a:rPr lang="ko-KR" altLang="en-US" sz="24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위치</a:t>
            </a:r>
            <a:endParaRPr kumimoji="0" lang="ko-KR" altLang="en-US" sz="2400" dirty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62" name="Group 46"/>
          <p:cNvGrpSpPr>
            <a:grpSpLocks/>
          </p:cNvGrpSpPr>
          <p:nvPr/>
        </p:nvGrpSpPr>
        <p:grpSpPr bwMode="auto">
          <a:xfrm>
            <a:off x="2682871" y="1421640"/>
            <a:ext cx="5724525" cy="2511425"/>
            <a:chOff x="1685" y="1478"/>
            <a:chExt cx="3606" cy="1582"/>
          </a:xfrm>
        </p:grpSpPr>
        <p:sp>
          <p:nvSpPr>
            <p:cNvPr id="163" name="Rectangle 47"/>
            <p:cNvSpPr>
              <a:spLocks noChangeArrowheads="1"/>
            </p:cNvSpPr>
            <p:nvPr/>
          </p:nvSpPr>
          <p:spPr bwMode="auto">
            <a:xfrm>
              <a:off x="1685" y="1478"/>
              <a:ext cx="3600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dirty="0" smtClean="0">
                  <a:solidFill>
                    <a:srgbClr val="003366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lang="ko-KR" altLang="en-US" dirty="0" smtClean="0">
                  <a:solidFill>
                    <a:srgbClr val="003366"/>
                  </a:solidFill>
                  <a:latin typeface="HY견고딕" pitchFamily="18" charset="-127"/>
                  <a:ea typeface="HY견고딕" pitchFamily="18" charset="-127"/>
                </a:rPr>
                <a:t>북경 시내 중심으로 하는 지역 </a:t>
              </a:r>
              <a:endParaRPr lang="ko-KR" altLang="en-US" dirty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64" name="Rectangle 48"/>
            <p:cNvSpPr>
              <a:spLocks noChangeArrowheads="1"/>
            </p:cNvSpPr>
            <p:nvPr/>
          </p:nvSpPr>
          <p:spPr bwMode="auto">
            <a:xfrm>
              <a:off x="1691" y="2022"/>
              <a:ext cx="3600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dirty="0">
                  <a:solidFill>
                    <a:srgbClr val="003366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lang="en-US" altLang="ko-KR" dirty="0" smtClean="0">
                  <a:solidFill>
                    <a:srgbClr val="003366"/>
                  </a:solidFill>
                  <a:latin typeface="HY견고딕" pitchFamily="18" charset="-127"/>
                  <a:ea typeface="HY견고딕" pitchFamily="18" charset="-127"/>
                </a:rPr>
                <a:t> 88</a:t>
              </a:r>
              <a:r>
                <a:rPr lang="ko-KR" altLang="en-US" dirty="0" smtClean="0">
                  <a:solidFill>
                    <a:srgbClr val="003366"/>
                  </a:solidFill>
                  <a:latin typeface="HY견고딕" pitchFamily="18" charset="-127"/>
                  <a:ea typeface="HY견고딕" pitchFamily="18" charset="-127"/>
                </a:rPr>
                <a:t>년</a:t>
              </a:r>
              <a:r>
                <a:rPr lang="en-US" altLang="ko-KR" dirty="0" smtClean="0">
                  <a:solidFill>
                    <a:srgbClr val="003366"/>
                  </a:solidFill>
                  <a:latin typeface="HY견고딕" pitchFamily="18" charset="-127"/>
                  <a:ea typeface="HY견고딕" pitchFamily="18" charset="-127"/>
                </a:rPr>
                <a:t>, </a:t>
              </a:r>
              <a:r>
                <a:rPr lang="ko-KR" altLang="en-US" dirty="0" smtClean="0">
                  <a:solidFill>
                    <a:srgbClr val="003366"/>
                  </a:solidFill>
                  <a:latin typeface="HY견고딕" pitchFamily="18" charset="-127"/>
                  <a:ea typeface="HY견고딕" pitchFamily="18" charset="-127"/>
                </a:rPr>
                <a:t>최초 첨단 산업 기술 개발구로 지정  </a:t>
              </a:r>
              <a:endParaRPr lang="en-US" altLang="ko-KR" dirty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65" name="Rectangle 49"/>
            <p:cNvSpPr>
              <a:spLocks noChangeArrowheads="1"/>
            </p:cNvSpPr>
            <p:nvPr/>
          </p:nvSpPr>
          <p:spPr bwMode="auto">
            <a:xfrm>
              <a:off x="1695" y="2652"/>
              <a:ext cx="1089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dirty="0" smtClean="0">
                  <a:solidFill>
                    <a:srgbClr val="003366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lang="ko-KR" altLang="en-US" dirty="0" smtClean="0">
                  <a:solidFill>
                    <a:srgbClr val="003366"/>
                  </a:solidFill>
                  <a:latin typeface="HY견고딕" pitchFamily="18" charset="-127"/>
                  <a:ea typeface="HY견고딕" pitchFamily="18" charset="-127"/>
                </a:rPr>
                <a:t>소프트</a:t>
              </a:r>
              <a:r>
                <a:rPr lang="en-US" altLang="ko-KR" dirty="0" smtClean="0">
                  <a:solidFill>
                    <a:srgbClr val="003366"/>
                  </a:solidFill>
                  <a:latin typeface="HY견고딕" pitchFamily="18" charset="-127"/>
                  <a:ea typeface="HY견고딕" pitchFamily="18" charset="-127"/>
                </a:rPr>
                <a:t>, IT </a:t>
              </a:r>
              <a:r>
                <a:rPr lang="ko-KR" altLang="en-US" dirty="0" err="1" smtClean="0">
                  <a:solidFill>
                    <a:srgbClr val="003366"/>
                  </a:solidFill>
                  <a:latin typeface="HY견고딕" pitchFamily="18" charset="-127"/>
                  <a:ea typeface="HY견고딕" pitchFamily="18" charset="-127"/>
                </a:rPr>
                <a:t>집적지</a:t>
              </a:r>
              <a:r>
                <a:rPr lang="ko-KR" altLang="en-US" dirty="0" smtClean="0">
                  <a:solidFill>
                    <a:srgbClr val="003366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lang="en-US" altLang="ko-KR" dirty="0" smtClean="0">
                  <a:solidFill>
                    <a:srgbClr val="003366"/>
                  </a:solidFill>
                  <a:latin typeface="HY견고딕" pitchFamily="18" charset="-127"/>
                  <a:ea typeface="HY견고딕" pitchFamily="18" charset="-127"/>
                </a:rPr>
                <a:t>( </a:t>
              </a:r>
              <a:r>
                <a:rPr lang="ko-KR" altLang="en-US" dirty="0" smtClean="0">
                  <a:solidFill>
                    <a:srgbClr val="003366"/>
                  </a:solidFill>
                  <a:latin typeface="HY견고딕" pitchFamily="18" charset="-127"/>
                  <a:ea typeface="HY견고딕" pitchFamily="18" charset="-127"/>
                </a:rPr>
                <a:t>인터넷</a:t>
              </a:r>
              <a:r>
                <a:rPr lang="en-US" altLang="ko-KR" dirty="0" smtClean="0">
                  <a:solidFill>
                    <a:srgbClr val="003366"/>
                  </a:solidFill>
                  <a:latin typeface="HY견고딕" pitchFamily="18" charset="-127"/>
                  <a:ea typeface="HY견고딕" pitchFamily="18" charset="-127"/>
                </a:rPr>
                <a:t>,</a:t>
              </a:r>
              <a:r>
                <a:rPr lang="ko-KR" altLang="en-US" dirty="0" smtClean="0">
                  <a:solidFill>
                    <a:srgbClr val="003366"/>
                  </a:solidFill>
                  <a:latin typeface="HY견고딕" pitchFamily="18" charset="-127"/>
                  <a:ea typeface="HY견고딕" pitchFamily="18" charset="-127"/>
                </a:rPr>
                <a:t>통신서비스</a:t>
              </a:r>
              <a:r>
                <a:rPr lang="en-US" altLang="ko-KR" dirty="0" smtClean="0">
                  <a:solidFill>
                    <a:srgbClr val="003366"/>
                  </a:solidFill>
                  <a:latin typeface="HY견고딕" pitchFamily="18" charset="-127"/>
                  <a:ea typeface="HY견고딕" pitchFamily="18" charset="-127"/>
                </a:rPr>
                <a:t>,</a:t>
              </a:r>
              <a:r>
                <a:rPr lang="ko-KR" altLang="en-US" dirty="0" smtClean="0">
                  <a:solidFill>
                    <a:srgbClr val="003366"/>
                  </a:solidFill>
                  <a:latin typeface="HY견고딕" pitchFamily="18" charset="-127"/>
                  <a:ea typeface="HY견고딕" pitchFamily="18" charset="-127"/>
                </a:rPr>
                <a:t>소프트웨어 </a:t>
              </a:r>
              <a:r>
                <a:rPr lang="en-US" altLang="ko-KR" dirty="0" smtClean="0">
                  <a:solidFill>
                    <a:srgbClr val="003366"/>
                  </a:solidFill>
                  <a:latin typeface="HY견고딕" pitchFamily="18" charset="-127"/>
                  <a:ea typeface="HY견고딕" pitchFamily="18" charset="-127"/>
                </a:rPr>
                <a:t>)</a:t>
              </a:r>
              <a:endParaRPr lang="ko-KR" altLang="en-US" dirty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170" name="Rectangle 33"/>
          <p:cNvSpPr>
            <a:spLocks noChangeArrowheads="1"/>
          </p:cNvSpPr>
          <p:nvPr/>
        </p:nvSpPr>
        <p:spPr bwMode="auto">
          <a:xfrm>
            <a:off x="1018629" y="1340768"/>
            <a:ext cx="1681163" cy="857256"/>
          </a:xfrm>
          <a:prstGeom prst="rect">
            <a:avLst/>
          </a:prstGeom>
          <a:gradFill rotWithShape="1">
            <a:gsLst>
              <a:gs pos="0">
                <a:srgbClr val="33CCFF"/>
              </a:gs>
              <a:gs pos="100000">
                <a:srgbClr val="33CCFF">
                  <a:gamma/>
                  <a:shade val="46275"/>
                  <a:invGamma/>
                </a:srgbClr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33CCFF"/>
            </a:extrusionClr>
          </a:sp3d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sp>
        <p:nvSpPr>
          <p:cNvPr id="171" name="Rectangle 34"/>
          <p:cNvSpPr>
            <a:spLocks noChangeArrowheads="1"/>
          </p:cNvSpPr>
          <p:nvPr/>
        </p:nvSpPr>
        <p:spPr bwMode="auto">
          <a:xfrm>
            <a:off x="1015982" y="2356688"/>
            <a:ext cx="1682750" cy="785818"/>
          </a:xfrm>
          <a:prstGeom prst="rect">
            <a:avLst/>
          </a:prstGeom>
          <a:gradFill rotWithShape="1">
            <a:gsLst>
              <a:gs pos="0">
                <a:srgbClr val="33CCFF"/>
              </a:gs>
              <a:gs pos="100000">
                <a:srgbClr val="33CCFF">
                  <a:gamma/>
                  <a:shade val="46275"/>
                  <a:invGamma/>
                </a:srgbClr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33CCFF"/>
            </a:extrusionClr>
          </a:sp3d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sp>
        <p:nvSpPr>
          <p:cNvPr id="172" name="Rectangle 35"/>
          <p:cNvSpPr>
            <a:spLocks noChangeArrowheads="1"/>
          </p:cNvSpPr>
          <p:nvPr/>
        </p:nvSpPr>
        <p:spPr bwMode="auto">
          <a:xfrm>
            <a:off x="1012796" y="3328244"/>
            <a:ext cx="1682750" cy="748828"/>
          </a:xfrm>
          <a:prstGeom prst="rect">
            <a:avLst/>
          </a:prstGeom>
          <a:gradFill rotWithShape="1">
            <a:gsLst>
              <a:gs pos="0">
                <a:srgbClr val="33CCFF"/>
              </a:gs>
              <a:gs pos="100000">
                <a:srgbClr val="33CCFF">
                  <a:gamma/>
                  <a:shade val="46275"/>
                  <a:invGamma/>
                </a:srgbClr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33CCFF"/>
            </a:extrusionClr>
          </a:sp3d>
        </p:spPr>
        <p:txBody>
          <a:bodyPr wrap="none" anchor="ctr">
            <a:flatTx/>
          </a:bodyPr>
          <a:lstStyle/>
          <a:p>
            <a:endParaRPr lang="ko-KR" altLang="en-US" dirty="0"/>
          </a:p>
        </p:txBody>
      </p:sp>
      <p:sp>
        <p:nvSpPr>
          <p:cNvPr id="173" name="Text Box 36"/>
          <p:cNvSpPr txBox="1">
            <a:spLocks noChangeArrowheads="1"/>
          </p:cNvSpPr>
          <p:nvPr/>
        </p:nvSpPr>
        <p:spPr bwMode="auto">
          <a:xfrm>
            <a:off x="1110987" y="2457360"/>
            <a:ext cx="1441450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28398" dir="3806097" algn="ctr" rotWithShape="0">
              <a:srgbClr val="003366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</a:pPr>
            <a:r>
              <a:rPr kumimoji="0" lang="ko-KR" altLang="en-US" sz="24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발전시기</a:t>
            </a:r>
            <a:endParaRPr kumimoji="0" lang="ko-KR" altLang="en-US" sz="2400" dirty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75" name="Group 38"/>
          <p:cNvGrpSpPr>
            <a:grpSpLocks/>
          </p:cNvGrpSpPr>
          <p:nvPr/>
        </p:nvGrpSpPr>
        <p:grpSpPr bwMode="auto">
          <a:xfrm>
            <a:off x="496861" y="1343403"/>
            <a:ext cx="458788" cy="2733957"/>
            <a:chOff x="247" y="1050"/>
            <a:chExt cx="289" cy="1771"/>
          </a:xfrm>
        </p:grpSpPr>
        <p:sp>
          <p:nvSpPr>
            <p:cNvPr id="176" name="Rectangle 39"/>
            <p:cNvSpPr>
              <a:spLocks noChangeArrowheads="1"/>
            </p:cNvSpPr>
            <p:nvPr/>
          </p:nvSpPr>
          <p:spPr bwMode="auto">
            <a:xfrm>
              <a:off x="261" y="1050"/>
              <a:ext cx="260" cy="514"/>
            </a:xfrm>
            <a:prstGeom prst="rect">
              <a:avLst/>
            </a:prstGeom>
            <a:gradFill rotWithShape="1">
              <a:gsLst>
                <a:gs pos="0">
                  <a:srgbClr val="33CCFF"/>
                </a:gs>
                <a:gs pos="100000">
                  <a:srgbClr val="33CC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7" name="Rectangle 40"/>
            <p:cNvSpPr>
              <a:spLocks noChangeArrowheads="1"/>
            </p:cNvSpPr>
            <p:nvPr/>
          </p:nvSpPr>
          <p:spPr bwMode="auto">
            <a:xfrm>
              <a:off x="273" y="1640"/>
              <a:ext cx="259" cy="528"/>
            </a:xfrm>
            <a:prstGeom prst="rect">
              <a:avLst/>
            </a:prstGeom>
            <a:gradFill rotWithShape="1">
              <a:gsLst>
                <a:gs pos="0">
                  <a:srgbClr val="33CCFF"/>
                </a:gs>
                <a:gs pos="100000">
                  <a:srgbClr val="33CC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8" name="Rectangle 41"/>
            <p:cNvSpPr>
              <a:spLocks noChangeArrowheads="1"/>
            </p:cNvSpPr>
            <p:nvPr/>
          </p:nvSpPr>
          <p:spPr bwMode="auto">
            <a:xfrm>
              <a:off x="274" y="2281"/>
              <a:ext cx="259" cy="540"/>
            </a:xfrm>
            <a:prstGeom prst="rect">
              <a:avLst/>
            </a:prstGeom>
            <a:gradFill rotWithShape="1">
              <a:gsLst>
                <a:gs pos="0">
                  <a:srgbClr val="33CCFF"/>
                </a:gs>
                <a:gs pos="100000">
                  <a:srgbClr val="33CC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9" name="Text Box 42"/>
            <p:cNvSpPr txBox="1">
              <a:spLocks noChangeArrowheads="1"/>
            </p:cNvSpPr>
            <p:nvPr/>
          </p:nvSpPr>
          <p:spPr bwMode="auto">
            <a:xfrm>
              <a:off x="247" y="1114"/>
              <a:ext cx="262" cy="37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ko-KR" sz="3200" dirty="0">
                  <a:solidFill>
                    <a:srgbClr val="ADEAFF"/>
                  </a:solidFill>
                  <a:latin typeface="Arial Black" pitchFamily="34" charset="0"/>
                  <a:ea typeface="바탕" pitchFamily="18" charset="-127"/>
                </a:rPr>
                <a:t>1</a:t>
              </a:r>
            </a:p>
          </p:txBody>
        </p:sp>
        <p:sp>
          <p:nvSpPr>
            <p:cNvPr id="180" name="Text Box 43"/>
            <p:cNvSpPr txBox="1">
              <a:spLocks noChangeArrowheads="1"/>
            </p:cNvSpPr>
            <p:nvPr/>
          </p:nvSpPr>
          <p:spPr bwMode="auto">
            <a:xfrm>
              <a:off x="249" y="1685"/>
              <a:ext cx="287" cy="3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3200" dirty="0">
                  <a:solidFill>
                    <a:srgbClr val="ADEAFF"/>
                  </a:solidFill>
                  <a:latin typeface="Arial Black" pitchFamily="34" charset="0"/>
                  <a:ea typeface="바탕" pitchFamily="18" charset="-127"/>
                </a:rPr>
                <a:t>2</a:t>
              </a:r>
            </a:p>
          </p:txBody>
        </p:sp>
        <p:sp>
          <p:nvSpPr>
            <p:cNvPr id="181" name="Text Box 44"/>
            <p:cNvSpPr txBox="1">
              <a:spLocks noChangeArrowheads="1"/>
            </p:cNvSpPr>
            <p:nvPr/>
          </p:nvSpPr>
          <p:spPr bwMode="auto">
            <a:xfrm>
              <a:off x="275" y="2327"/>
              <a:ext cx="230" cy="37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ko-KR" sz="3200" dirty="0">
                  <a:solidFill>
                    <a:srgbClr val="ADEAFF"/>
                  </a:solidFill>
                  <a:latin typeface="Arial Black" pitchFamily="34" charset="0"/>
                  <a:ea typeface="바탕" pitchFamily="18" charset="-127"/>
                </a:rPr>
                <a:t>3</a:t>
              </a:r>
            </a:p>
          </p:txBody>
        </p:sp>
      </p:grpSp>
      <p:sp>
        <p:nvSpPr>
          <p:cNvPr id="182" name="Text Box 45"/>
          <p:cNvSpPr txBox="1">
            <a:spLocks noChangeArrowheads="1"/>
          </p:cNvSpPr>
          <p:nvPr/>
        </p:nvSpPr>
        <p:spPr bwMode="auto">
          <a:xfrm>
            <a:off x="913660" y="1484784"/>
            <a:ext cx="1725598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28398" dir="3806097" algn="ctr" rotWithShape="0">
              <a:srgbClr val="003366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latinLnBrk="0" hangingPunct="0">
              <a:spcBef>
                <a:spcPct val="50000"/>
              </a:spcBef>
            </a:pPr>
            <a:r>
              <a:rPr kumimoji="0" lang="ko-KR" altLang="en-US" sz="24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위치</a:t>
            </a:r>
            <a:endParaRPr kumimoji="0" lang="ko-KR" altLang="en-US" sz="2400" dirty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3" name="Text Box 37"/>
          <p:cNvSpPr txBox="1">
            <a:spLocks noChangeArrowheads="1"/>
          </p:cNvSpPr>
          <p:nvPr/>
        </p:nvSpPr>
        <p:spPr bwMode="auto">
          <a:xfrm>
            <a:off x="954951" y="3428258"/>
            <a:ext cx="1729273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28398" dir="3806097" algn="ctr" rotWithShape="0">
              <a:srgbClr val="003366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latinLnBrk="0" hangingPunct="0">
              <a:spcBef>
                <a:spcPct val="50000"/>
              </a:spcBef>
            </a:pPr>
            <a:r>
              <a:rPr kumimoji="0" lang="ko-KR" altLang="en-US" sz="24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산업특성</a:t>
            </a:r>
            <a:endParaRPr kumimoji="0" lang="ko-KR" altLang="en-US" sz="2400" dirty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61" grpId="0"/>
      <p:bldP spid="170" grpId="0" animBg="1"/>
      <p:bldP spid="171" grpId="0" animBg="1"/>
      <p:bldP spid="172" grpId="0" animBg="1"/>
      <p:bldP spid="173" grpId="0"/>
      <p:bldP spid="182" grpId="0"/>
      <p:bldP spid="1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Freeform 3"/>
          <p:cNvSpPr>
            <a:spLocks/>
          </p:cNvSpPr>
          <p:nvPr/>
        </p:nvSpPr>
        <p:spPr bwMode="gray">
          <a:xfrm>
            <a:off x="1695439" y="3155940"/>
            <a:ext cx="1900238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6564" name="Freeform 4"/>
          <p:cNvSpPr>
            <a:spLocks/>
          </p:cNvSpPr>
          <p:nvPr/>
        </p:nvSpPr>
        <p:spPr bwMode="gray">
          <a:xfrm>
            <a:off x="3714744" y="2967044"/>
            <a:ext cx="366712" cy="1562100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6565" name="Freeform 5"/>
          <p:cNvSpPr>
            <a:spLocks/>
          </p:cNvSpPr>
          <p:nvPr/>
        </p:nvSpPr>
        <p:spPr bwMode="gray">
          <a:xfrm flipH="1">
            <a:off x="6081746" y="3155940"/>
            <a:ext cx="1900237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66811" y="1928802"/>
            <a:ext cx="1362075" cy="1322388"/>
            <a:chOff x="4320" y="1152"/>
            <a:chExt cx="414" cy="402"/>
          </a:xfrm>
        </p:grpSpPr>
        <p:sp>
          <p:nvSpPr>
            <p:cNvPr id="66567" name="AutoShape 7"/>
            <p:cNvSpPr>
              <a:spLocks noChangeArrowheads="1"/>
            </p:cNvSpPr>
            <p:nvPr/>
          </p:nvSpPr>
          <p:spPr bwMode="lt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ko-KR" altLang="en-US" dirty="0" smtClean="0">
                  <a:latin typeface="HY동녘M" pitchFamily="18" charset="-127"/>
                  <a:ea typeface="HY동녘M" pitchFamily="18" charset="-127"/>
                </a:rPr>
                <a:t>중국의</a:t>
              </a:r>
              <a:endParaRPr lang="en-US" altLang="ko-KR" dirty="0" smtClean="0">
                <a:latin typeface="HY동녘M" pitchFamily="18" charset="-127"/>
                <a:ea typeface="HY동녘M" pitchFamily="18" charset="-127"/>
              </a:endParaRPr>
            </a:p>
            <a:p>
              <a:r>
                <a:rPr lang="ko-KR" altLang="en-US" dirty="0" smtClean="0">
                  <a:latin typeface="HY동녘M" pitchFamily="18" charset="-127"/>
                  <a:ea typeface="HY동녘M" pitchFamily="18" charset="-127"/>
                </a:rPr>
                <a:t> </a:t>
              </a:r>
              <a:r>
                <a:rPr lang="en-US" altLang="ko-KR" dirty="0" smtClean="0">
                  <a:latin typeface="HY동녘M" pitchFamily="18" charset="-127"/>
                  <a:ea typeface="HY동녘M" pitchFamily="18" charset="-127"/>
                </a:rPr>
                <a:t>3</a:t>
              </a:r>
              <a:r>
                <a:rPr lang="ko-KR" altLang="en-US" dirty="0" err="1" smtClean="0">
                  <a:latin typeface="HY동녘M" pitchFamily="18" charset="-127"/>
                  <a:ea typeface="HY동녘M" pitchFamily="18" charset="-127"/>
                </a:rPr>
                <a:t>대거점중</a:t>
              </a:r>
              <a:endParaRPr lang="en-US" altLang="ko-KR" dirty="0" smtClean="0">
                <a:latin typeface="HY동녘M" pitchFamily="18" charset="-127"/>
                <a:ea typeface="HY동녘M" pitchFamily="18" charset="-127"/>
              </a:endParaRPr>
            </a:p>
            <a:p>
              <a:r>
                <a:rPr lang="en-US" altLang="ko-KR" dirty="0" smtClean="0">
                  <a:latin typeface="HY동녘M" pitchFamily="18" charset="-127"/>
                  <a:ea typeface="HY동녘M" pitchFamily="18" charset="-127"/>
                </a:rPr>
                <a:t>        </a:t>
              </a:r>
              <a:r>
                <a:rPr lang="ko-KR" altLang="en-US" dirty="0" smtClean="0">
                  <a:latin typeface="HY동녘M" pitchFamily="18" charset="-127"/>
                  <a:ea typeface="HY동녘M" pitchFamily="18" charset="-127"/>
                </a:rPr>
                <a:t>하나 </a:t>
              </a:r>
              <a:endParaRPr lang="ko-KR" altLang="en-US" dirty="0">
                <a:latin typeface="HY동녘M" pitchFamily="18" charset="-127"/>
                <a:ea typeface="HY동녘M" pitchFamily="18" charset="-127"/>
              </a:endParaRPr>
            </a:p>
          </p:txBody>
        </p:sp>
        <p:sp>
          <p:nvSpPr>
            <p:cNvPr id="66568" name="Freeform 8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124199" y="1943082"/>
            <a:ext cx="1362075" cy="1322388"/>
            <a:chOff x="4320" y="1152"/>
            <a:chExt cx="414" cy="402"/>
          </a:xfrm>
        </p:grpSpPr>
        <p:sp>
          <p:nvSpPr>
            <p:cNvPr id="66571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ko-KR" altLang="en-US" dirty="0" smtClean="0">
                  <a:latin typeface="HY동녘M" pitchFamily="18" charset="-127"/>
                  <a:ea typeface="HY동녘M" pitchFamily="18" charset="-127"/>
                </a:rPr>
                <a:t>적극적 </a:t>
              </a:r>
              <a:endParaRPr lang="en-US" altLang="ko-KR" dirty="0" smtClean="0">
                <a:latin typeface="HY동녘M" pitchFamily="18" charset="-127"/>
                <a:ea typeface="HY동녘M" pitchFamily="18" charset="-127"/>
              </a:endParaRPr>
            </a:p>
            <a:p>
              <a:r>
                <a:rPr lang="ko-KR" altLang="en-US" dirty="0" smtClean="0">
                  <a:latin typeface="HY동녘M" pitchFamily="18" charset="-127"/>
                  <a:ea typeface="HY동녘M" pitchFamily="18" charset="-127"/>
                </a:rPr>
                <a:t>  산학연계</a:t>
              </a:r>
              <a:endParaRPr lang="ko-KR" altLang="en-US" dirty="0">
                <a:latin typeface="HY동녘M" pitchFamily="18" charset="-127"/>
                <a:ea typeface="HY동녘M" pitchFamily="18" charset="-127"/>
              </a:endParaRPr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66579" name="AutoShape 19"/>
          <p:cNvSpPr>
            <a:spLocks noChangeArrowheads="1"/>
          </p:cNvSpPr>
          <p:nvPr/>
        </p:nvSpPr>
        <p:spPr bwMode="ltGray">
          <a:xfrm>
            <a:off x="1857356" y="4572008"/>
            <a:ext cx="6000792" cy="12716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ko-KR" sz="1600" dirty="0" smtClean="0">
              <a:latin typeface="HY동녘M" pitchFamily="18" charset="-127"/>
              <a:ea typeface="HY동녘M" pitchFamily="18" charset="-127"/>
            </a:endParaRPr>
          </a:p>
          <a:p>
            <a:r>
              <a:rPr lang="ko-KR" altLang="en-US" sz="1600" dirty="0" smtClean="0">
                <a:latin typeface="HY동녘M" pitchFamily="18" charset="-127"/>
                <a:ea typeface="HY동녘M" pitchFamily="18" charset="-127"/>
              </a:rPr>
              <a:t>    </a:t>
            </a:r>
            <a:endParaRPr lang="en-US" altLang="ko-KR" sz="2000" dirty="0" smtClean="0">
              <a:latin typeface="HY동녘M" pitchFamily="18" charset="-127"/>
              <a:ea typeface="HY동녘M" pitchFamily="18" charset="-127"/>
            </a:endParaRPr>
          </a:p>
          <a:p>
            <a:r>
              <a:rPr lang="ko-KR" altLang="en-US" sz="2000" dirty="0" smtClean="0">
                <a:latin typeface="HY동녘M" pitchFamily="18" charset="-127"/>
                <a:ea typeface="HY동녘M" pitchFamily="18" charset="-127"/>
              </a:rPr>
              <a:t>하이테크 분야의 추격  </a:t>
            </a:r>
            <a:r>
              <a:rPr lang="en-US" altLang="ko-KR" sz="2000" dirty="0" smtClean="0">
                <a:latin typeface="HY동녘M" pitchFamily="18" charset="-127"/>
                <a:ea typeface="HY동녘M" pitchFamily="18" charset="-127"/>
              </a:rPr>
              <a:t>&amp; </a:t>
            </a:r>
          </a:p>
          <a:p>
            <a:r>
              <a:rPr lang="ko-KR" altLang="en-US" sz="2000" dirty="0" smtClean="0">
                <a:latin typeface="HY동녘M" pitchFamily="18" charset="-127"/>
                <a:ea typeface="HY동녘M" pitchFamily="18" charset="-127"/>
              </a:rPr>
              <a:t>    향후 </a:t>
            </a:r>
            <a:r>
              <a:rPr lang="en-US" altLang="ko-KR" sz="2000" dirty="0" smtClean="0">
                <a:latin typeface="HY동녘M" pitchFamily="18" charset="-127"/>
                <a:ea typeface="HY동녘M" pitchFamily="18" charset="-127"/>
              </a:rPr>
              <a:t>10</a:t>
            </a:r>
            <a:r>
              <a:rPr lang="ko-KR" altLang="en-US" sz="2000" dirty="0" smtClean="0">
                <a:latin typeface="HY동녘M" pitchFamily="18" charset="-127"/>
                <a:ea typeface="HY동녘M" pitchFamily="18" charset="-127"/>
              </a:rPr>
              <a:t>년 </a:t>
            </a:r>
            <a:r>
              <a:rPr lang="ko-KR" altLang="en-US" sz="2000" dirty="0" err="1" smtClean="0">
                <a:latin typeface="HY동녘M" pitchFamily="18" charset="-127"/>
                <a:ea typeface="HY동녘M" pitchFamily="18" charset="-127"/>
              </a:rPr>
              <a:t>과학기술파크</a:t>
            </a:r>
            <a:r>
              <a:rPr lang="en-US" altLang="ko-KR" sz="2000" dirty="0" smtClean="0">
                <a:latin typeface="HY동녘M" pitchFamily="18" charset="-127"/>
                <a:ea typeface="HY동녘M" pitchFamily="18" charset="-127"/>
              </a:rPr>
              <a:t>,</a:t>
            </a:r>
            <a:r>
              <a:rPr lang="ko-KR" altLang="en-US" sz="2000" dirty="0" smtClean="0">
                <a:latin typeface="HY동녘M" pitchFamily="18" charset="-127"/>
                <a:ea typeface="HY동녘M" pitchFamily="18" charset="-127"/>
              </a:rPr>
              <a:t>해전상업지구발전계획</a:t>
            </a:r>
            <a:endParaRPr lang="en-US" altLang="ko-KR" sz="2000" dirty="0" smtClean="0">
              <a:latin typeface="HY동녘M" pitchFamily="18" charset="-127"/>
              <a:ea typeface="HY동녘M" pitchFamily="18" charset="-127"/>
            </a:endParaRPr>
          </a:p>
          <a:p>
            <a:endParaRPr lang="en-US" altLang="ko-KR" sz="2000" dirty="0" smtClean="0">
              <a:latin typeface="HY동녘M" pitchFamily="18" charset="-127"/>
              <a:ea typeface="HY동녘M" pitchFamily="18" charset="-127"/>
            </a:endParaRPr>
          </a:p>
          <a:p>
            <a:r>
              <a:rPr lang="ko-KR" altLang="en-US" sz="2000" dirty="0" smtClean="0">
                <a:latin typeface="HY동녘M" pitchFamily="18" charset="-127"/>
                <a:ea typeface="HY동녘M" pitchFamily="18" charset="-127"/>
              </a:rPr>
              <a:t> </a:t>
            </a:r>
            <a:endParaRPr lang="ko-KR" altLang="en-US" sz="2000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24" name="Freeform 4"/>
          <p:cNvSpPr>
            <a:spLocks/>
          </p:cNvSpPr>
          <p:nvPr/>
        </p:nvSpPr>
        <p:spPr bwMode="gray">
          <a:xfrm>
            <a:off x="5491172" y="2971796"/>
            <a:ext cx="366712" cy="1562100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5" name="Text Box 80"/>
          <p:cNvSpPr txBox="1">
            <a:spLocks noChangeArrowheads="1"/>
          </p:cNvSpPr>
          <p:nvPr/>
        </p:nvSpPr>
        <p:spPr bwMode="auto">
          <a:xfrm>
            <a:off x="504824" y="373063"/>
            <a:ext cx="62103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3366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6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 </a:t>
            </a:r>
            <a:r>
              <a:rPr lang="ko-KR" altLang="en-US" sz="26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</a:t>
            </a:r>
            <a:r>
              <a:rPr lang="ko-KR" altLang="en-US" sz="2800" dirty="0" err="1" smtClean="0">
                <a:latin typeface="HY동녘M" pitchFamily="18" charset="-127"/>
                <a:ea typeface="HY동녘M" pitchFamily="18" charset="-127"/>
              </a:rPr>
              <a:t>중관촌</a:t>
            </a:r>
            <a:r>
              <a:rPr lang="en-US" altLang="ko-KR" sz="2800" dirty="0" smtClean="0">
                <a:latin typeface="HY동녘M" pitchFamily="18" charset="-127"/>
                <a:ea typeface="HY동녘M" pitchFamily="18" charset="-127"/>
              </a:rPr>
              <a:t>(</a:t>
            </a:r>
            <a:r>
              <a:rPr lang="ko-KR" altLang="en-US" sz="2800" dirty="0" err="1" smtClean="0">
                <a:latin typeface="HY동녘M" pitchFamily="18" charset="-127"/>
                <a:ea typeface="HY동녘M" pitchFamily="18" charset="-127"/>
              </a:rPr>
              <a:t>中關村</a:t>
            </a:r>
            <a:r>
              <a:rPr lang="en-US" altLang="ko-KR" sz="2800" dirty="0" smtClean="0">
                <a:latin typeface="HY동녘M" pitchFamily="18" charset="-127"/>
                <a:ea typeface="HY동녘M" pitchFamily="18" charset="-127"/>
              </a:rPr>
              <a:t>)-2</a:t>
            </a:r>
            <a:r>
              <a:rPr lang="ko-KR" altLang="en-US" sz="26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</a:t>
            </a:r>
            <a:endParaRPr lang="ko-KR" altLang="en-US" sz="2600" dirty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6" name="Group 6"/>
          <p:cNvGrpSpPr>
            <a:grpSpLocks/>
          </p:cNvGrpSpPr>
          <p:nvPr/>
        </p:nvGrpSpPr>
        <p:grpSpPr bwMode="auto">
          <a:xfrm>
            <a:off x="6924701" y="1978024"/>
            <a:ext cx="1362075" cy="1322388"/>
            <a:chOff x="4320" y="1152"/>
            <a:chExt cx="414" cy="402"/>
          </a:xfrm>
        </p:grpSpPr>
        <p:sp>
          <p:nvSpPr>
            <p:cNvPr id="27" name="AutoShape 7"/>
            <p:cNvSpPr>
              <a:spLocks noChangeArrowheads="1"/>
            </p:cNvSpPr>
            <p:nvPr/>
          </p:nvSpPr>
          <p:spPr bwMode="lt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ko-KR" altLang="en-US" dirty="0" smtClean="0">
                  <a:latin typeface="HY동녘M" pitchFamily="18" charset="-127"/>
                  <a:ea typeface="HY동녘M" pitchFamily="18" charset="-127"/>
                </a:rPr>
                <a:t>풍부한 </a:t>
              </a:r>
              <a:endParaRPr lang="en-US" altLang="ko-KR" dirty="0" smtClean="0">
                <a:latin typeface="HY동녘M" pitchFamily="18" charset="-127"/>
                <a:ea typeface="HY동녘M" pitchFamily="18" charset="-127"/>
              </a:endParaRPr>
            </a:p>
            <a:p>
              <a:r>
                <a:rPr lang="en-US" altLang="ko-KR" dirty="0" smtClean="0">
                  <a:latin typeface="HY동녘M" pitchFamily="18" charset="-127"/>
                  <a:ea typeface="HY동녘M" pitchFamily="18" charset="-127"/>
                </a:rPr>
                <a:t>   </a:t>
              </a:r>
              <a:r>
                <a:rPr lang="ko-KR" altLang="en-US" dirty="0" smtClean="0">
                  <a:latin typeface="HY동녘M" pitchFamily="18" charset="-127"/>
                  <a:ea typeface="HY동녘M" pitchFamily="18" charset="-127"/>
                </a:rPr>
                <a:t>인재 활용</a:t>
              </a:r>
              <a:endParaRPr lang="ko-KR" altLang="en-US" dirty="0">
                <a:latin typeface="HY동녘M" pitchFamily="18" charset="-127"/>
                <a:ea typeface="HY동녘M" pitchFamily="18" charset="-127"/>
              </a:endParaRPr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29" name="Group 10"/>
          <p:cNvGrpSpPr>
            <a:grpSpLocks/>
          </p:cNvGrpSpPr>
          <p:nvPr/>
        </p:nvGrpSpPr>
        <p:grpSpPr bwMode="auto">
          <a:xfrm>
            <a:off x="5053025" y="1969208"/>
            <a:ext cx="1362075" cy="1322388"/>
            <a:chOff x="4320" y="1152"/>
            <a:chExt cx="414" cy="402"/>
          </a:xfrm>
        </p:grpSpPr>
        <p:sp>
          <p:nvSpPr>
            <p:cNvPr id="30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altLang="ko-KR" dirty="0" smtClean="0">
                <a:latin typeface="HY동녘M" pitchFamily="18" charset="-127"/>
                <a:ea typeface="HY동녘M" pitchFamily="18" charset="-127"/>
              </a:endParaRPr>
            </a:p>
            <a:p>
              <a:r>
                <a:rPr lang="en-US" altLang="ko-KR" dirty="0" smtClean="0">
                  <a:latin typeface="HY동녘M" pitchFamily="18" charset="-127"/>
                  <a:ea typeface="HY동녘M" pitchFamily="18" charset="-127"/>
                </a:rPr>
                <a:t>IT</a:t>
              </a:r>
              <a:r>
                <a:rPr lang="ko-KR" altLang="en-US" dirty="0" smtClean="0">
                  <a:latin typeface="HY동녘M" pitchFamily="18" charset="-127"/>
                  <a:ea typeface="HY동녘M" pitchFamily="18" charset="-127"/>
                </a:rPr>
                <a:t>관련 </a:t>
              </a:r>
              <a:endParaRPr lang="en-US" altLang="ko-KR" dirty="0" smtClean="0">
                <a:latin typeface="HY동녘M" pitchFamily="18" charset="-127"/>
                <a:ea typeface="HY동녘M" pitchFamily="18" charset="-127"/>
              </a:endParaRPr>
            </a:p>
            <a:p>
              <a:r>
                <a:rPr lang="ko-KR" altLang="en-US" dirty="0" smtClean="0">
                  <a:latin typeface="HY동녘M" pitchFamily="18" charset="-127"/>
                  <a:ea typeface="HY동녘M" pitchFamily="18" charset="-127"/>
                </a:rPr>
                <a:t> 연구 개발</a:t>
              </a:r>
              <a:endParaRPr lang="en-US" altLang="ko-KR" dirty="0" smtClean="0">
                <a:latin typeface="HY동녘M" pitchFamily="18" charset="-127"/>
                <a:ea typeface="HY동녘M" pitchFamily="18" charset="-127"/>
              </a:endParaRPr>
            </a:p>
            <a:p>
              <a:r>
                <a:rPr lang="en-US" altLang="ko-KR" dirty="0" smtClean="0">
                  <a:latin typeface="HY동녘M" pitchFamily="18" charset="-127"/>
                  <a:ea typeface="HY동녘M" pitchFamily="18" charset="-127"/>
                </a:rPr>
                <a:t>      </a:t>
              </a:r>
              <a:endParaRPr lang="ko-KR" altLang="en-US" dirty="0">
                <a:latin typeface="HY동녘M" pitchFamily="18" charset="-127"/>
                <a:ea typeface="HY동녘M" pitchFamily="18" charset="-127"/>
              </a:endParaRPr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</p:spTree>
  </p:cSld>
  <p:clrMapOvr>
    <a:masterClrMapping/>
  </p:clrMapOvr>
  <p:transition spd="slow">
    <p:zoom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Box 80"/>
          <p:cNvSpPr txBox="1">
            <a:spLocks noChangeArrowheads="1"/>
          </p:cNvSpPr>
          <p:nvPr/>
        </p:nvSpPr>
        <p:spPr bwMode="auto">
          <a:xfrm>
            <a:off x="504824" y="373063"/>
            <a:ext cx="62103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3366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6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  </a:t>
            </a:r>
            <a:r>
              <a:rPr lang="ko-KR" altLang="en-US" sz="2800" b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위치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 / </a:t>
            </a:r>
            <a:r>
              <a:rPr lang="ko-KR" altLang="en-US" sz="2800" b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지리적 조건 </a:t>
            </a:r>
            <a:endParaRPr lang="ko-KR" altLang="en-US" sz="2600" dirty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58" name="Group 6"/>
          <p:cNvGrpSpPr>
            <a:grpSpLocks/>
          </p:cNvGrpSpPr>
          <p:nvPr/>
        </p:nvGrpSpPr>
        <p:grpSpPr bwMode="auto">
          <a:xfrm>
            <a:off x="142844" y="2152649"/>
            <a:ext cx="4545013" cy="4276747"/>
            <a:chOff x="2304" y="1200"/>
            <a:chExt cx="3102" cy="774"/>
          </a:xfrm>
        </p:grpSpPr>
        <p:sp>
          <p:nvSpPr>
            <p:cNvPr id="60" name="AutoShape 7"/>
            <p:cNvSpPr>
              <a:spLocks noChangeArrowheads="1"/>
            </p:cNvSpPr>
            <p:nvPr/>
          </p:nvSpPr>
          <p:spPr bwMode="lt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" name="AutoShape 8"/>
            <p:cNvSpPr>
              <a:spLocks noChangeArrowheads="1"/>
            </p:cNvSpPr>
            <p:nvPr/>
          </p:nvSpPr>
          <p:spPr bwMode="lt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16" name="Text Box 17"/>
          <p:cNvSpPr txBox="1">
            <a:spLocks noChangeArrowheads="1"/>
          </p:cNvSpPr>
          <p:nvPr/>
        </p:nvSpPr>
        <p:spPr bwMode="gray">
          <a:xfrm>
            <a:off x="706436" y="2301801"/>
            <a:ext cx="3722688" cy="50167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ko-KR" altLang="en-US" sz="1600" b="1" dirty="0" err="1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해정지구</a:t>
            </a:r>
            <a:endParaRPr lang="en-US" altLang="ko-KR" sz="1600" b="1" dirty="0" smtClean="0">
              <a:solidFill>
                <a:schemeClr val="bg1"/>
              </a:solidFill>
              <a:latin typeface="HY동녘M" pitchFamily="18" charset="-127"/>
              <a:ea typeface="HY동녘M" pitchFamily="18" charset="-127"/>
            </a:endParaRPr>
          </a:p>
          <a:p>
            <a:pPr algn="l" eaLnBrk="0" hangingPunct="0">
              <a:buFontTx/>
              <a:buChar char="-"/>
            </a:pPr>
            <a:r>
              <a:rPr lang="en-US" altLang="ko-KR" sz="1600" dirty="0" smtClean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rPr>
              <a:t>1.8km2</a:t>
            </a:r>
            <a:r>
              <a:rPr lang="ko-KR" altLang="en-US" sz="1600" dirty="0" smtClean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rPr>
              <a:t>의 상지 신식 산업기지와 </a:t>
            </a:r>
            <a:r>
              <a:rPr lang="en-US" altLang="ko-KR" sz="1600" dirty="0" smtClean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rPr>
              <a:t>4km2</a:t>
            </a:r>
            <a:r>
              <a:rPr lang="ko-KR" altLang="en-US" sz="1600" dirty="0" smtClean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rPr>
              <a:t>의 영풍 중시 기지가 있음 </a:t>
            </a:r>
            <a:endParaRPr lang="en-US" altLang="ko-KR" sz="1600" dirty="0" smtClean="0">
              <a:solidFill>
                <a:srgbClr val="000000"/>
              </a:solidFill>
              <a:latin typeface="HY동녘M" pitchFamily="18" charset="-127"/>
              <a:ea typeface="HY동녘M" pitchFamily="18" charset="-127"/>
            </a:endParaRPr>
          </a:p>
          <a:p>
            <a:pPr eaLnBrk="0" hangingPunct="0"/>
            <a:r>
              <a:rPr lang="ko-KR" altLang="en-US" sz="1600" b="1" dirty="0" err="1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풍태지구</a:t>
            </a:r>
            <a:endParaRPr lang="en-US" altLang="ko-KR" sz="1600" b="1" dirty="0" smtClean="0">
              <a:solidFill>
                <a:schemeClr val="bg1"/>
              </a:solidFill>
              <a:latin typeface="HY동녘M" pitchFamily="18" charset="-127"/>
              <a:ea typeface="HY동녘M" pitchFamily="18" charset="-127"/>
            </a:endParaRPr>
          </a:p>
          <a:p>
            <a:pPr eaLnBrk="0" hangingPunct="0"/>
            <a:r>
              <a:rPr lang="en-US" altLang="ko-KR" sz="1600" dirty="0" smtClean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rPr>
              <a:t>-</a:t>
            </a:r>
            <a:r>
              <a:rPr lang="ko-KR" altLang="en-US" sz="1600" dirty="0" smtClean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rPr>
              <a:t>면적 </a:t>
            </a:r>
            <a:r>
              <a:rPr lang="en-US" altLang="ko-KR" sz="1600" dirty="0" smtClean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rPr>
              <a:t>5km2</a:t>
            </a:r>
            <a:r>
              <a:rPr lang="ko-KR" altLang="en-US" sz="1600" dirty="0" smtClean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rPr>
              <a:t>의 북경 남쪽 교외의 풍태구</a:t>
            </a:r>
            <a:endParaRPr lang="en-US" altLang="ko-KR" sz="1600" dirty="0" smtClean="0">
              <a:solidFill>
                <a:srgbClr val="000000"/>
              </a:solidFill>
              <a:latin typeface="HY동녘M" pitchFamily="18" charset="-127"/>
              <a:ea typeface="HY동녘M" pitchFamily="18" charset="-127"/>
            </a:endParaRPr>
          </a:p>
          <a:p>
            <a:pPr eaLnBrk="0" hangingPunct="0"/>
            <a:r>
              <a:rPr lang="ko-KR" altLang="en-US" sz="1600" b="1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역장과학지구</a:t>
            </a:r>
            <a:endParaRPr lang="en-US" altLang="ko-KR" sz="1600" b="1" dirty="0" smtClean="0">
              <a:solidFill>
                <a:schemeClr val="bg1"/>
              </a:solidFill>
              <a:latin typeface="HY동녘M" pitchFamily="18" charset="-127"/>
              <a:ea typeface="HY동녘M" pitchFamily="18" charset="-127"/>
            </a:endParaRPr>
          </a:p>
          <a:p>
            <a:pPr eaLnBrk="0" hangingPunct="0">
              <a:buFontTx/>
              <a:buChar char="-"/>
            </a:pPr>
            <a:r>
              <a:rPr lang="ko-KR" altLang="en-US" sz="1600" dirty="0" smtClean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rPr>
              <a:t>면적 </a:t>
            </a:r>
            <a:r>
              <a:rPr lang="en-US" altLang="ko-KR" sz="1600" dirty="0" smtClean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rPr>
              <a:t>7km2</a:t>
            </a:r>
            <a:r>
              <a:rPr lang="ko-KR" altLang="en-US" sz="1600" dirty="0" smtClean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rPr>
              <a:t>의 북쪽 남동쪽 교외의 경진당 고속도로 기점에 위치</a:t>
            </a:r>
            <a:endParaRPr lang="en-US" altLang="ko-KR" sz="1600" dirty="0" smtClean="0">
              <a:solidFill>
                <a:srgbClr val="000000"/>
              </a:solidFill>
              <a:latin typeface="HY동녘M" pitchFamily="18" charset="-127"/>
              <a:ea typeface="HY동녘M" pitchFamily="18" charset="-127"/>
            </a:endParaRPr>
          </a:p>
          <a:p>
            <a:r>
              <a:rPr lang="ko-KR" altLang="en-US" sz="1600" b="1" dirty="0" err="1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창평지구</a:t>
            </a:r>
            <a:endParaRPr lang="en-US" altLang="ko-KR" sz="1600" b="1" dirty="0" smtClean="0">
              <a:solidFill>
                <a:schemeClr val="bg1"/>
              </a:solidFill>
              <a:latin typeface="HY동녘M" pitchFamily="18" charset="-127"/>
              <a:ea typeface="HY동녘M" pitchFamily="18" charset="-127"/>
            </a:endParaRPr>
          </a:p>
          <a:p>
            <a:pPr>
              <a:buFontTx/>
              <a:buChar char="-"/>
            </a:pPr>
            <a:r>
              <a:rPr lang="ko-KR" altLang="en-US" sz="1600" dirty="0" smtClean="0">
                <a:latin typeface="HY동녘M" pitchFamily="18" charset="-127"/>
                <a:ea typeface="HY동녘M" pitchFamily="18" charset="-127"/>
              </a:rPr>
              <a:t>면적 </a:t>
            </a:r>
            <a:r>
              <a:rPr lang="en-US" altLang="ko-KR" sz="1600" dirty="0" smtClean="0">
                <a:latin typeface="HY동녘M" pitchFamily="18" charset="-127"/>
                <a:ea typeface="HY동녘M" pitchFamily="18" charset="-127"/>
              </a:rPr>
              <a:t>5km2</a:t>
            </a:r>
            <a:r>
              <a:rPr lang="ko-KR" altLang="en-US" sz="1600" dirty="0" smtClean="0">
                <a:latin typeface="HY동녘M" pitchFamily="18" charset="-127"/>
                <a:ea typeface="HY동녘M" pitchFamily="18" charset="-127"/>
              </a:rPr>
              <a:t>의 북쪽 교외의 창평구에 있고</a:t>
            </a:r>
            <a:r>
              <a:rPr lang="en-US" altLang="ko-KR" sz="1600" dirty="0" smtClean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600" dirty="0" smtClean="0">
                <a:latin typeface="HY동녘M" pitchFamily="18" charset="-127"/>
                <a:ea typeface="HY동녘M" pitchFamily="18" charset="-127"/>
              </a:rPr>
              <a:t>하이테크 산업 기지라는 기능을 가지고 있음</a:t>
            </a:r>
            <a:endParaRPr lang="en-US" altLang="ko-KR" sz="1600" dirty="0" smtClean="0">
              <a:latin typeface="HY동녘M" pitchFamily="18" charset="-127"/>
              <a:ea typeface="HY동녘M" pitchFamily="18" charset="-127"/>
            </a:endParaRPr>
          </a:p>
          <a:p>
            <a:r>
              <a:rPr lang="ko-KR" altLang="en-US" sz="1600" b="1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전자도시과학기술지구</a:t>
            </a:r>
            <a:endParaRPr lang="en-US" altLang="ko-KR" sz="1600" b="1" dirty="0" smtClean="0">
              <a:solidFill>
                <a:schemeClr val="bg1"/>
              </a:solidFill>
              <a:latin typeface="HY동녘M" pitchFamily="18" charset="-127"/>
              <a:ea typeface="HY동녘M" pitchFamily="18" charset="-127"/>
            </a:endParaRPr>
          </a:p>
          <a:p>
            <a:r>
              <a:rPr lang="en-US" altLang="ko-KR" sz="1600" dirty="0" smtClean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rPr>
              <a:t>-</a:t>
            </a:r>
            <a:r>
              <a:rPr lang="ko-KR" altLang="en-US" sz="1600" dirty="0" smtClean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rPr>
              <a:t>면적</a:t>
            </a:r>
            <a:r>
              <a:rPr lang="en-US" altLang="ko-KR" sz="1600" dirty="0" smtClean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rPr>
              <a:t>10.5km2</a:t>
            </a:r>
            <a:r>
              <a:rPr lang="ko-KR" altLang="en-US" sz="1600" dirty="0" smtClean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rPr>
              <a:t>의 북동쪽 교외의 주선교에 위치</a:t>
            </a:r>
            <a:endParaRPr lang="en-US" altLang="ko-KR" sz="1600" dirty="0" smtClean="0">
              <a:solidFill>
                <a:srgbClr val="000000"/>
              </a:solidFill>
              <a:latin typeface="HY동녘M" pitchFamily="18" charset="-127"/>
              <a:ea typeface="HY동녘M" pitchFamily="18" charset="-127"/>
            </a:endParaRPr>
          </a:p>
          <a:p>
            <a:pPr>
              <a:buFontTx/>
              <a:buChar char="-"/>
            </a:pPr>
            <a:endParaRPr lang="ko-KR" altLang="en-US" sz="1600" dirty="0" smtClean="0">
              <a:latin typeface="HY동녘M" pitchFamily="18" charset="-127"/>
              <a:ea typeface="HY동녘M" pitchFamily="18" charset="-127"/>
            </a:endParaRPr>
          </a:p>
          <a:p>
            <a:pPr eaLnBrk="0" hangingPunct="0">
              <a:buFontTx/>
              <a:buChar char="-"/>
            </a:pPr>
            <a:endParaRPr lang="en-US" altLang="ko-KR" sz="1600" dirty="0" smtClean="0">
              <a:solidFill>
                <a:srgbClr val="000000"/>
              </a:solidFill>
              <a:latin typeface="HY동녘M" pitchFamily="18" charset="-127"/>
              <a:ea typeface="HY동녘M" pitchFamily="18" charset="-127"/>
            </a:endParaRPr>
          </a:p>
          <a:p>
            <a:pPr eaLnBrk="0" hangingPunct="0"/>
            <a:endParaRPr lang="en-US" altLang="ko-KR" sz="1600" dirty="0" smtClean="0">
              <a:solidFill>
                <a:srgbClr val="000000"/>
              </a:solidFill>
              <a:latin typeface="HY동녘M" pitchFamily="18" charset="-127"/>
              <a:ea typeface="HY동녘M" pitchFamily="18" charset="-127"/>
            </a:endParaRPr>
          </a:p>
          <a:p>
            <a:pPr algn="l" eaLnBrk="0" hangingPunct="0"/>
            <a:endParaRPr lang="en-US" altLang="ko-KR" sz="1600" dirty="0">
              <a:solidFill>
                <a:srgbClr val="000000"/>
              </a:solidFill>
              <a:latin typeface="HY동녘M" pitchFamily="18" charset="-127"/>
              <a:ea typeface="HY동녘M" pitchFamily="18" charset="-127"/>
            </a:endParaRPr>
          </a:p>
        </p:txBody>
      </p:sp>
      <p:grpSp>
        <p:nvGrpSpPr>
          <p:cNvPr id="123" name="Group 9"/>
          <p:cNvGrpSpPr>
            <a:grpSpLocks/>
          </p:cNvGrpSpPr>
          <p:nvPr/>
        </p:nvGrpSpPr>
        <p:grpSpPr bwMode="auto">
          <a:xfrm>
            <a:off x="4714877" y="2143116"/>
            <a:ext cx="4357686" cy="4286280"/>
            <a:chOff x="2304" y="2058"/>
            <a:chExt cx="3102" cy="774"/>
          </a:xfrm>
        </p:grpSpPr>
        <p:sp>
          <p:nvSpPr>
            <p:cNvPr id="124" name="AutoShape 10"/>
            <p:cNvSpPr>
              <a:spLocks noChangeArrowheads="1"/>
            </p:cNvSpPr>
            <p:nvPr/>
          </p:nvSpPr>
          <p:spPr bwMode="ltGray">
            <a:xfrm>
              <a:off x="2334" y="2058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5" name="AutoShape 11"/>
            <p:cNvSpPr>
              <a:spLocks noChangeArrowheads="1"/>
            </p:cNvSpPr>
            <p:nvPr/>
          </p:nvSpPr>
          <p:spPr bwMode="ltGray">
            <a:xfrm>
              <a:off x="2304" y="2352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26" name="Text Box 16"/>
          <p:cNvSpPr txBox="1">
            <a:spLocks noChangeArrowheads="1"/>
          </p:cNvSpPr>
          <p:nvPr/>
        </p:nvSpPr>
        <p:spPr bwMode="gray">
          <a:xfrm>
            <a:off x="5187923" y="3357562"/>
            <a:ext cx="4000528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ko-KR" altLang="en-US" sz="1600" b="1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교통 조건</a:t>
            </a:r>
            <a:endParaRPr lang="en-US" altLang="ko-KR" sz="1600" b="1" dirty="0" smtClean="0">
              <a:solidFill>
                <a:schemeClr val="bg1"/>
              </a:solidFill>
              <a:latin typeface="HY동녘M" pitchFamily="18" charset="-127"/>
              <a:ea typeface="HY동녘M" pitchFamily="18" charset="-127"/>
            </a:endParaRPr>
          </a:p>
          <a:p>
            <a:pPr algn="l" eaLnBrk="0" hangingPunct="0">
              <a:buFontTx/>
              <a:buChar char="-"/>
            </a:pPr>
            <a:r>
              <a:rPr lang="ko-KR" altLang="en-US" sz="1600" dirty="0" smtClean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rPr>
              <a:t>중국을 대표 하는 국제 공항</a:t>
            </a:r>
            <a:r>
              <a:rPr lang="en-US" altLang="ko-KR" sz="1600" dirty="0" smtClean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rPr>
              <a:t>,</a:t>
            </a:r>
            <a:r>
              <a:rPr lang="ko-KR" altLang="en-US" sz="1600" dirty="0" smtClean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rPr>
              <a:t>전국으로 연결 되는 고속도로</a:t>
            </a:r>
            <a:r>
              <a:rPr lang="en-US" altLang="ko-KR" sz="1600" dirty="0" smtClean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rPr>
              <a:t>/</a:t>
            </a:r>
            <a:r>
              <a:rPr lang="ko-KR" altLang="en-US" sz="1600" dirty="0" smtClean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rPr>
              <a:t>철도가 구축되어있음</a:t>
            </a:r>
            <a:endParaRPr lang="en-US" altLang="ko-KR" sz="1600" dirty="0" smtClean="0">
              <a:solidFill>
                <a:srgbClr val="000000"/>
              </a:solidFill>
              <a:latin typeface="HY동녘M" pitchFamily="18" charset="-127"/>
              <a:ea typeface="HY동녘M" pitchFamily="18" charset="-127"/>
            </a:endParaRPr>
          </a:p>
          <a:p>
            <a:pPr algn="l" eaLnBrk="0" hangingPunct="0"/>
            <a:r>
              <a:rPr lang="en-US" altLang="ko-KR" sz="1600" dirty="0" smtClean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rPr>
              <a:t>-</a:t>
            </a:r>
            <a:r>
              <a:rPr lang="ko-KR" altLang="en-US" sz="1600" dirty="0" smtClean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rPr>
              <a:t>국제공항</a:t>
            </a:r>
            <a:r>
              <a:rPr lang="en-US" altLang="ko-KR" sz="1600" dirty="0" smtClean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rPr>
              <a:t>: </a:t>
            </a:r>
            <a:r>
              <a:rPr lang="ko-KR" altLang="en-US" sz="1600" dirty="0" smtClean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rPr>
              <a:t>매일 미국</a:t>
            </a:r>
            <a:r>
              <a:rPr lang="en-US" altLang="ko-KR" sz="1600" dirty="0" smtClean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rPr>
              <a:t>/</a:t>
            </a:r>
            <a:r>
              <a:rPr lang="ko-KR" altLang="en-US" sz="1600" dirty="0" smtClean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rPr>
              <a:t>유럽으로 가는 항공편 있음</a:t>
            </a:r>
            <a:endParaRPr lang="en-US" altLang="ko-KR" sz="1600" dirty="0" smtClean="0">
              <a:solidFill>
                <a:srgbClr val="000000"/>
              </a:solidFill>
              <a:latin typeface="HY동녘M" pitchFamily="18" charset="-127"/>
              <a:ea typeface="HY동녘M" pitchFamily="18" charset="-127"/>
            </a:endParaRPr>
          </a:p>
          <a:p>
            <a:pPr algn="l" eaLnBrk="0" hangingPunct="0"/>
            <a:r>
              <a:rPr lang="en-US" altLang="ko-KR" sz="1600" dirty="0" smtClean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rPr>
              <a:t>-</a:t>
            </a:r>
            <a:r>
              <a:rPr lang="ko-KR" altLang="en-US" sz="1600" dirty="0" smtClean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rPr>
              <a:t>고속도로</a:t>
            </a:r>
            <a:r>
              <a:rPr lang="en-US" altLang="ko-KR" sz="1600" dirty="0" smtClean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rPr>
              <a:t>: </a:t>
            </a:r>
            <a:r>
              <a:rPr lang="ko-KR" altLang="en-US" sz="1600" dirty="0" smtClean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rPr>
              <a:t>최근 천진</a:t>
            </a:r>
            <a:r>
              <a:rPr lang="en-US" altLang="ko-KR" sz="1600" dirty="0" smtClean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rPr>
              <a:t>,</a:t>
            </a:r>
            <a:r>
              <a:rPr lang="ko-KR" altLang="en-US" sz="1600" dirty="0" smtClean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rPr>
              <a:t>당산까지 개통</a:t>
            </a:r>
            <a:endParaRPr lang="en-US" altLang="ko-KR" sz="1600" dirty="0">
              <a:solidFill>
                <a:srgbClr val="000000"/>
              </a:solidFill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127" name="AutoShape 19"/>
          <p:cNvSpPr>
            <a:spLocks noChangeArrowheads="1"/>
          </p:cNvSpPr>
          <p:nvPr/>
        </p:nvSpPr>
        <p:spPr bwMode="ltGray">
          <a:xfrm>
            <a:off x="500034" y="1023928"/>
            <a:ext cx="8286808" cy="76199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8" name="Rectangle 20"/>
          <p:cNvSpPr>
            <a:spLocks noChangeArrowheads="1"/>
          </p:cNvSpPr>
          <p:nvPr/>
        </p:nvSpPr>
        <p:spPr bwMode="auto">
          <a:xfrm>
            <a:off x="692164" y="1068157"/>
            <a:ext cx="809467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b="1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중관촌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은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총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7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개의 단지를 포괄 하는 개념으로 통칭되고 있으며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세부적으로 살펴보면 </a:t>
            </a:r>
            <a:r>
              <a:rPr lang="ko-KR" altLang="en-US" u="sng" dirty="0" err="1" smtClean="0">
                <a:solidFill>
                  <a:schemeClr val="accent1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해정원</a:t>
            </a:r>
            <a:r>
              <a:rPr lang="en-US" altLang="ko-KR" u="sng" dirty="0" smtClean="0">
                <a:solidFill>
                  <a:schemeClr val="accent1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u="sng" dirty="0" err="1" smtClean="0">
                <a:solidFill>
                  <a:schemeClr val="accent1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풍태원</a:t>
            </a:r>
            <a:r>
              <a:rPr lang="en-US" altLang="ko-KR" u="sng" dirty="0" smtClean="0">
                <a:solidFill>
                  <a:schemeClr val="accent1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u="sng" dirty="0" err="1" smtClean="0">
                <a:solidFill>
                  <a:schemeClr val="accent1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창평원</a:t>
            </a:r>
            <a:r>
              <a:rPr lang="en-US" altLang="ko-KR" u="sng" dirty="0" smtClean="0">
                <a:solidFill>
                  <a:schemeClr val="accent1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u="sng" dirty="0" err="1" smtClean="0">
                <a:solidFill>
                  <a:schemeClr val="accent1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전자도시원</a:t>
            </a:r>
            <a:r>
              <a:rPr lang="en-US" altLang="ko-KR" u="sng" dirty="0" smtClean="0">
                <a:solidFill>
                  <a:schemeClr val="accent1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u="sng" dirty="0" err="1" smtClean="0">
                <a:solidFill>
                  <a:schemeClr val="accent1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역장원</a:t>
            </a:r>
            <a:r>
              <a:rPr lang="en-US" altLang="ko-KR" u="sng" dirty="0" smtClean="0">
                <a:solidFill>
                  <a:schemeClr val="accent1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u="sng" dirty="0" err="1" smtClean="0">
                <a:solidFill>
                  <a:schemeClr val="accent1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덕성원</a:t>
            </a:r>
            <a:r>
              <a:rPr lang="en-US" altLang="ko-KR" u="sng" dirty="0" smtClean="0">
                <a:solidFill>
                  <a:schemeClr val="accent1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u="sng" dirty="0" err="1" smtClean="0">
                <a:solidFill>
                  <a:schemeClr val="accent1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건상원</a:t>
            </a:r>
            <a:r>
              <a:rPr lang="en-US" altLang="ko-KR" u="sng" dirty="0" smtClean="0">
                <a:solidFill>
                  <a:schemeClr val="accent1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등이다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.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2050" name="Picture 2" descr="C:\Documents and Settings\com\바탕 화면\중관춘\지구도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136" y="980728"/>
            <a:ext cx="9143999" cy="62646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80"/>
          <p:cNvSpPr txBox="1">
            <a:spLocks noChangeArrowheads="1"/>
          </p:cNvSpPr>
          <p:nvPr/>
        </p:nvSpPr>
        <p:spPr bwMode="auto">
          <a:xfrm>
            <a:off x="504824" y="373063"/>
            <a:ext cx="62103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3366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26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  </a:t>
            </a:r>
            <a:r>
              <a:rPr lang="ko-KR" altLang="en-US" sz="2800" b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형성 배경 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/ </a:t>
            </a:r>
            <a:r>
              <a:rPr lang="ko-KR" altLang="en-US" sz="2800" b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발전과정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(1)</a:t>
            </a:r>
            <a:r>
              <a:rPr lang="ko-KR" altLang="en-US" sz="2800" b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 </a:t>
            </a:r>
            <a:endParaRPr lang="en-US" altLang="ko-KR" sz="2800" b="1" dirty="0">
              <a:solidFill>
                <a:srgbClr val="000000"/>
              </a:solidFill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grpSp>
        <p:nvGrpSpPr>
          <p:cNvPr id="115" name="Group 64"/>
          <p:cNvGrpSpPr>
            <a:grpSpLocks/>
          </p:cNvGrpSpPr>
          <p:nvPr/>
        </p:nvGrpSpPr>
        <p:grpSpPr bwMode="auto">
          <a:xfrm>
            <a:off x="4429124" y="4786322"/>
            <a:ext cx="4357688" cy="1785950"/>
            <a:chOff x="1440" y="924"/>
            <a:chExt cx="2745" cy="389"/>
          </a:xfrm>
        </p:grpSpPr>
        <p:grpSp>
          <p:nvGrpSpPr>
            <p:cNvPr id="116" name="Group 65"/>
            <p:cNvGrpSpPr>
              <a:grpSpLocks/>
            </p:cNvGrpSpPr>
            <p:nvPr/>
          </p:nvGrpSpPr>
          <p:grpSpPr bwMode="auto">
            <a:xfrm>
              <a:off x="1440" y="924"/>
              <a:ext cx="2688" cy="389"/>
              <a:chOff x="1596" y="1167"/>
              <a:chExt cx="2448" cy="389"/>
            </a:xfrm>
          </p:grpSpPr>
          <p:sp>
            <p:nvSpPr>
              <p:cNvPr id="118" name="AutoShape 66"/>
              <p:cNvSpPr>
                <a:spLocks noChangeArrowheads="1"/>
              </p:cNvSpPr>
              <p:nvPr/>
            </p:nvSpPr>
            <p:spPr bwMode="gray">
              <a:xfrm>
                <a:off x="1596" y="1167"/>
                <a:ext cx="2448" cy="389"/>
              </a:xfrm>
              <a:prstGeom prst="roundRect">
                <a:avLst>
                  <a:gd name="adj" fmla="val 50000"/>
                </a:avLst>
              </a:prstGeom>
              <a:solidFill>
                <a:srgbClr val="FCFCFC">
                  <a:alpha val="89999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19" name="AutoShape 67"/>
              <p:cNvSpPr>
                <a:spLocks noChangeArrowheads="1"/>
              </p:cNvSpPr>
              <p:nvPr/>
            </p:nvSpPr>
            <p:spPr bwMode="gray">
              <a:xfrm>
                <a:off x="1632" y="1198"/>
                <a:ext cx="2371" cy="32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>
                      <a:gamma/>
                      <a:shade val="72549"/>
                      <a:invGamma/>
                    </a:schemeClr>
                  </a:gs>
                  <a:gs pos="50000">
                    <a:schemeClr val="tx2">
                      <a:alpha val="89999"/>
                    </a:schemeClr>
                  </a:gs>
                  <a:gs pos="100000">
                    <a:schemeClr val="tx2">
                      <a:gamma/>
                      <a:shade val="72549"/>
                      <a:invGamma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ko-KR">
                  <a:solidFill>
                    <a:schemeClr val="bg1"/>
                  </a:solidFill>
                  <a:latin typeface="Symbol" pitchFamily="18" charset="2"/>
                </a:endParaRPr>
              </a:p>
            </p:txBody>
          </p:sp>
        </p:grpSp>
        <p:sp>
          <p:nvSpPr>
            <p:cNvPr id="117" name="Rectangle 68"/>
            <p:cNvSpPr>
              <a:spLocks noChangeArrowheads="1"/>
            </p:cNvSpPr>
            <p:nvPr/>
          </p:nvSpPr>
          <p:spPr bwMode="gray">
            <a:xfrm>
              <a:off x="1530" y="1085"/>
              <a:ext cx="2655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ko-KR" altLang="en-US" sz="2800" b="1" dirty="0" smtClean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클러스터 발전 계기 마련</a:t>
              </a:r>
              <a:endParaRPr lang="en-US" altLang="ko-KR" sz="2800" b="1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131" name="AutoShape 8"/>
          <p:cNvSpPr>
            <a:spLocks noChangeArrowheads="1"/>
          </p:cNvSpPr>
          <p:nvPr/>
        </p:nvSpPr>
        <p:spPr bwMode="gray">
          <a:xfrm>
            <a:off x="4287838" y="3476625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5" name="AutoShape 12"/>
          <p:cNvSpPr>
            <a:spLocks noChangeArrowheads="1"/>
          </p:cNvSpPr>
          <p:nvPr/>
        </p:nvSpPr>
        <p:spPr bwMode="gray">
          <a:xfrm>
            <a:off x="2339962" y="1981200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3" name="Text Box 21"/>
          <p:cNvSpPr txBox="1">
            <a:spLocks noChangeArrowheads="1"/>
          </p:cNvSpPr>
          <p:nvPr/>
        </p:nvSpPr>
        <p:spPr bwMode="black">
          <a:xfrm>
            <a:off x="4678363" y="3243263"/>
            <a:ext cx="39322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ko-KR" sz="1600" dirty="0" smtClean="0">
                <a:solidFill>
                  <a:srgbClr val="000000"/>
                </a:solidFill>
                <a:ea typeface="굴림" pitchFamily="50" charset="-127"/>
              </a:rPr>
              <a:t>.</a:t>
            </a:r>
            <a:endParaRPr lang="en-US" altLang="ko-KR" sz="1600" dirty="0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145" name="Text Box 25"/>
          <p:cNvSpPr txBox="1">
            <a:spLocks noChangeArrowheads="1"/>
          </p:cNvSpPr>
          <p:nvPr/>
        </p:nvSpPr>
        <p:spPr bwMode="white">
          <a:xfrm>
            <a:off x="2786050" y="3429000"/>
            <a:ext cx="16732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b="1" dirty="0">
                <a:solidFill>
                  <a:srgbClr val="FEFFFF"/>
                </a:solidFill>
                <a:ea typeface="굴림" pitchFamily="50" charset="-127"/>
              </a:rPr>
              <a:t> </a:t>
            </a:r>
            <a:r>
              <a:rPr lang="ko-KR" altLang="en-US" sz="2400" b="1" dirty="0" smtClean="0">
                <a:solidFill>
                  <a:srgbClr val="FEFFFF"/>
                </a:solidFill>
                <a:latin typeface="HY동녘M" pitchFamily="18" charset="-127"/>
                <a:ea typeface="HY동녘M" pitchFamily="18" charset="-127"/>
              </a:rPr>
              <a:t>구조</a:t>
            </a:r>
            <a:endParaRPr lang="en-US" altLang="ko-KR" sz="2400" b="1" dirty="0">
              <a:solidFill>
                <a:srgbClr val="FEFFFF"/>
              </a:solidFill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147" name="Freeform 5"/>
          <p:cNvSpPr>
            <a:spLocks/>
          </p:cNvSpPr>
          <p:nvPr/>
        </p:nvSpPr>
        <p:spPr bwMode="gray">
          <a:xfrm rot="16200000">
            <a:off x="3039253" y="4912537"/>
            <a:ext cx="692152" cy="1912938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148" name="Group 64"/>
          <p:cNvGrpSpPr>
            <a:grpSpLocks/>
          </p:cNvGrpSpPr>
          <p:nvPr/>
        </p:nvGrpSpPr>
        <p:grpSpPr bwMode="auto">
          <a:xfrm>
            <a:off x="428596" y="1285860"/>
            <a:ext cx="4402139" cy="1571636"/>
            <a:chOff x="1440" y="924"/>
            <a:chExt cx="2773" cy="389"/>
          </a:xfrm>
        </p:grpSpPr>
        <p:grpSp>
          <p:nvGrpSpPr>
            <p:cNvPr id="149" name="Group 65"/>
            <p:cNvGrpSpPr>
              <a:grpSpLocks/>
            </p:cNvGrpSpPr>
            <p:nvPr/>
          </p:nvGrpSpPr>
          <p:grpSpPr bwMode="auto">
            <a:xfrm>
              <a:off x="1440" y="924"/>
              <a:ext cx="2688" cy="389"/>
              <a:chOff x="1596" y="1167"/>
              <a:chExt cx="2448" cy="389"/>
            </a:xfrm>
          </p:grpSpPr>
          <p:sp>
            <p:nvSpPr>
              <p:cNvPr id="151" name="AutoShape 66"/>
              <p:cNvSpPr>
                <a:spLocks noChangeArrowheads="1"/>
              </p:cNvSpPr>
              <p:nvPr/>
            </p:nvSpPr>
            <p:spPr bwMode="gray">
              <a:xfrm>
                <a:off x="1596" y="1167"/>
                <a:ext cx="2448" cy="389"/>
              </a:xfrm>
              <a:prstGeom prst="roundRect">
                <a:avLst>
                  <a:gd name="adj" fmla="val 50000"/>
                </a:avLst>
              </a:prstGeom>
              <a:solidFill>
                <a:srgbClr val="FCFCFC">
                  <a:alpha val="89999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52" name="AutoShape 67"/>
              <p:cNvSpPr>
                <a:spLocks noChangeArrowheads="1"/>
              </p:cNvSpPr>
              <p:nvPr/>
            </p:nvSpPr>
            <p:spPr bwMode="gray">
              <a:xfrm>
                <a:off x="1632" y="1198"/>
                <a:ext cx="2371" cy="32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>
                      <a:gamma/>
                      <a:shade val="72549"/>
                      <a:invGamma/>
                    </a:schemeClr>
                  </a:gs>
                  <a:gs pos="50000">
                    <a:schemeClr val="tx2">
                      <a:alpha val="89999"/>
                    </a:schemeClr>
                  </a:gs>
                  <a:gs pos="100000">
                    <a:schemeClr val="tx2">
                      <a:gamma/>
                      <a:shade val="72549"/>
                      <a:invGamma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ko-KR">
                  <a:solidFill>
                    <a:schemeClr val="bg1"/>
                  </a:solidFill>
                  <a:latin typeface="Symbol" pitchFamily="18" charset="2"/>
                </a:endParaRPr>
              </a:p>
            </p:txBody>
          </p:sp>
        </p:grpSp>
        <p:sp>
          <p:nvSpPr>
            <p:cNvPr id="150" name="Rectangle 68"/>
            <p:cNvSpPr>
              <a:spLocks noChangeArrowheads="1"/>
            </p:cNvSpPr>
            <p:nvPr/>
          </p:nvSpPr>
          <p:spPr bwMode="gray">
            <a:xfrm>
              <a:off x="1558" y="1062"/>
              <a:ext cx="2655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ko-KR" altLang="en-US" sz="2000" b="1" dirty="0" smtClean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 중국 정치</a:t>
              </a:r>
              <a:r>
                <a:rPr lang="en-US" altLang="ko-KR" sz="2000" b="1" dirty="0" smtClean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/</a:t>
              </a:r>
              <a:r>
                <a:rPr lang="ko-KR" altLang="en-US" sz="2000" b="1" dirty="0" smtClean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경제</a:t>
              </a:r>
              <a:r>
                <a:rPr lang="en-US" altLang="ko-KR" sz="2000" b="1" dirty="0" smtClean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/</a:t>
              </a:r>
              <a:r>
                <a:rPr lang="ko-KR" altLang="en-US" sz="2000" b="1" dirty="0" smtClean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문화의 중심지인 </a:t>
              </a:r>
              <a:endParaRPr lang="en-US" altLang="ko-KR" sz="2000" b="1" dirty="0" smtClean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endParaRP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ko-KR" sz="2000" b="1" dirty="0" smtClean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sz="2000" b="1" dirty="0" smtClean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북경에 위치</a:t>
              </a:r>
              <a:endParaRPr lang="en-US" altLang="ko-KR" sz="2000" b="1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153" name="Group 64"/>
          <p:cNvGrpSpPr>
            <a:grpSpLocks/>
          </p:cNvGrpSpPr>
          <p:nvPr/>
        </p:nvGrpSpPr>
        <p:grpSpPr bwMode="auto">
          <a:xfrm>
            <a:off x="3000394" y="2928934"/>
            <a:ext cx="4572002" cy="1785950"/>
            <a:chOff x="1440" y="924"/>
            <a:chExt cx="2745" cy="389"/>
          </a:xfrm>
        </p:grpSpPr>
        <p:grpSp>
          <p:nvGrpSpPr>
            <p:cNvPr id="154" name="Group 65"/>
            <p:cNvGrpSpPr>
              <a:grpSpLocks/>
            </p:cNvGrpSpPr>
            <p:nvPr/>
          </p:nvGrpSpPr>
          <p:grpSpPr bwMode="auto">
            <a:xfrm>
              <a:off x="1440" y="924"/>
              <a:ext cx="2688" cy="389"/>
              <a:chOff x="1596" y="1167"/>
              <a:chExt cx="2448" cy="389"/>
            </a:xfrm>
          </p:grpSpPr>
          <p:sp>
            <p:nvSpPr>
              <p:cNvPr id="156" name="AutoShape 66"/>
              <p:cNvSpPr>
                <a:spLocks noChangeArrowheads="1"/>
              </p:cNvSpPr>
              <p:nvPr/>
            </p:nvSpPr>
            <p:spPr bwMode="gray">
              <a:xfrm>
                <a:off x="1596" y="1167"/>
                <a:ext cx="2448" cy="389"/>
              </a:xfrm>
              <a:prstGeom prst="roundRect">
                <a:avLst>
                  <a:gd name="adj" fmla="val 50000"/>
                </a:avLst>
              </a:prstGeom>
              <a:solidFill>
                <a:srgbClr val="FCFCFC">
                  <a:alpha val="89999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57" name="AutoShape 67"/>
              <p:cNvSpPr>
                <a:spLocks noChangeArrowheads="1"/>
              </p:cNvSpPr>
              <p:nvPr/>
            </p:nvSpPr>
            <p:spPr bwMode="gray">
              <a:xfrm>
                <a:off x="1632" y="1198"/>
                <a:ext cx="2371" cy="32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>
                      <a:gamma/>
                      <a:shade val="72549"/>
                      <a:invGamma/>
                    </a:schemeClr>
                  </a:gs>
                  <a:gs pos="50000">
                    <a:schemeClr val="tx2">
                      <a:alpha val="89999"/>
                    </a:schemeClr>
                  </a:gs>
                  <a:gs pos="100000">
                    <a:schemeClr val="tx2">
                      <a:gamma/>
                      <a:shade val="72549"/>
                      <a:invGamma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ko-KR">
                  <a:solidFill>
                    <a:schemeClr val="bg1"/>
                  </a:solidFill>
                  <a:latin typeface="Symbol" pitchFamily="18" charset="2"/>
                </a:endParaRPr>
              </a:p>
            </p:txBody>
          </p:sp>
        </p:grpSp>
        <p:sp>
          <p:nvSpPr>
            <p:cNvPr id="155" name="Rectangle 68"/>
            <p:cNvSpPr>
              <a:spLocks noChangeArrowheads="1"/>
            </p:cNvSpPr>
            <p:nvPr/>
          </p:nvSpPr>
          <p:spPr bwMode="gray">
            <a:xfrm>
              <a:off x="1530" y="1012"/>
              <a:ext cx="2655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ko-KR" altLang="en-US" sz="2000" b="1" dirty="0" smtClean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 자동차공장</a:t>
              </a:r>
              <a:r>
                <a:rPr lang="en-US" altLang="ko-KR" sz="2000" b="1" dirty="0" smtClean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,</a:t>
              </a:r>
              <a:r>
                <a:rPr lang="ko-KR" altLang="en-US" sz="2000" b="1" dirty="0" smtClean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제철소</a:t>
              </a:r>
              <a:r>
                <a:rPr lang="en-US" altLang="ko-KR" sz="2000" b="1" dirty="0" smtClean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,</a:t>
              </a:r>
              <a:r>
                <a:rPr lang="ko-KR" altLang="en-US" sz="2000" b="1" dirty="0" smtClean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화학 </a:t>
              </a:r>
              <a:r>
                <a:rPr lang="ko-KR" altLang="en-US" sz="2000" b="1" dirty="0" err="1" smtClean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콤비나트</a:t>
              </a:r>
              <a:r>
                <a:rPr lang="ko-KR" altLang="en-US" sz="2000" b="1" dirty="0" smtClean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endParaRPr lang="en-US" altLang="ko-KR" sz="2000" b="1" dirty="0" smtClean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endParaRP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ko-KR" altLang="en-US" sz="2000" b="1" dirty="0" smtClean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등 기업과 각종 대학 연구소 절반이 </a:t>
              </a:r>
              <a:endParaRPr lang="en-US" altLang="ko-KR" sz="2000" b="1" dirty="0" smtClean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endParaRP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ko-KR" altLang="en-US" sz="2000" b="1" dirty="0" smtClean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북경에 집중 </a:t>
              </a:r>
              <a:endParaRPr lang="en-US" altLang="ko-KR" sz="2000" b="1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158" name="Freeform 5"/>
          <p:cNvSpPr>
            <a:spLocks/>
          </p:cNvSpPr>
          <p:nvPr/>
        </p:nvSpPr>
        <p:spPr bwMode="gray">
          <a:xfrm rot="16200000">
            <a:off x="1967683" y="3114141"/>
            <a:ext cx="477838" cy="1269996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80"/>
          <p:cNvSpPr txBox="1">
            <a:spLocks noChangeArrowheads="1"/>
          </p:cNvSpPr>
          <p:nvPr/>
        </p:nvSpPr>
        <p:spPr bwMode="auto">
          <a:xfrm>
            <a:off x="714348" y="214290"/>
            <a:ext cx="62103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3366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26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  </a:t>
            </a:r>
            <a:r>
              <a:rPr lang="ko-KR" altLang="en-US" sz="2800" b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형성 배경 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/ </a:t>
            </a:r>
            <a:r>
              <a:rPr lang="ko-KR" altLang="en-US" sz="2800" b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발전과정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(2)</a:t>
            </a:r>
            <a:endParaRPr lang="en-US" altLang="ko-KR" sz="2800" b="1" dirty="0">
              <a:solidFill>
                <a:srgbClr val="000000"/>
              </a:solidFill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grpSp>
        <p:nvGrpSpPr>
          <p:cNvPr id="30" name="Group 3"/>
          <p:cNvGrpSpPr>
            <a:grpSpLocks/>
          </p:cNvGrpSpPr>
          <p:nvPr/>
        </p:nvGrpSpPr>
        <p:grpSpPr bwMode="auto">
          <a:xfrm>
            <a:off x="769982" y="2039943"/>
            <a:ext cx="1724025" cy="482600"/>
            <a:chOff x="816" y="2304"/>
            <a:chExt cx="1440" cy="448"/>
          </a:xfrm>
        </p:grpSpPr>
        <p:sp>
          <p:nvSpPr>
            <p:cNvPr id="32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altLang="ko-KR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굴림" charset="-127"/>
                </a:rPr>
                <a:t>1988</a:t>
              </a:r>
              <a:endPara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charset="-127"/>
              </a:endParaRPr>
            </a:p>
          </p:txBody>
        </p:sp>
      </p:grpSp>
      <p:grpSp>
        <p:nvGrpSpPr>
          <p:cNvPr id="34" name="Group 6"/>
          <p:cNvGrpSpPr>
            <a:grpSpLocks/>
          </p:cNvGrpSpPr>
          <p:nvPr/>
        </p:nvGrpSpPr>
        <p:grpSpPr bwMode="auto">
          <a:xfrm>
            <a:off x="769982" y="3182943"/>
            <a:ext cx="1724025" cy="482600"/>
            <a:chOff x="816" y="2304"/>
            <a:chExt cx="1440" cy="448"/>
          </a:xfrm>
        </p:grpSpPr>
        <p:sp>
          <p:nvSpPr>
            <p:cNvPr id="35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51373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altLang="ko-KR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굴림" charset="-127"/>
                </a:rPr>
                <a:t>1991</a:t>
              </a:r>
              <a:endPara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charset="-127"/>
              </a:endParaRPr>
            </a:p>
          </p:txBody>
        </p:sp>
      </p:grpSp>
      <p:grpSp>
        <p:nvGrpSpPr>
          <p:cNvPr id="37" name="Group 9"/>
          <p:cNvGrpSpPr>
            <a:grpSpLocks/>
          </p:cNvGrpSpPr>
          <p:nvPr/>
        </p:nvGrpSpPr>
        <p:grpSpPr bwMode="auto">
          <a:xfrm>
            <a:off x="769982" y="4325943"/>
            <a:ext cx="1724025" cy="482600"/>
            <a:chOff x="816" y="2304"/>
            <a:chExt cx="1440" cy="448"/>
          </a:xfrm>
        </p:grpSpPr>
        <p:sp>
          <p:nvSpPr>
            <p:cNvPr id="38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36471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altLang="ko-KR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굴림" charset="-127"/>
                </a:rPr>
                <a:t>1997</a:t>
              </a:r>
              <a:endPara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charset="-127"/>
              </a:endParaRPr>
            </a:p>
          </p:txBody>
        </p:sp>
      </p:grpSp>
      <p:grpSp>
        <p:nvGrpSpPr>
          <p:cNvPr id="40" name="Group 12"/>
          <p:cNvGrpSpPr>
            <a:grpSpLocks/>
          </p:cNvGrpSpPr>
          <p:nvPr/>
        </p:nvGrpSpPr>
        <p:grpSpPr bwMode="auto">
          <a:xfrm>
            <a:off x="769982" y="5468943"/>
            <a:ext cx="1724025" cy="482600"/>
            <a:chOff x="816" y="2304"/>
            <a:chExt cx="1440" cy="448"/>
          </a:xfrm>
        </p:grpSpPr>
        <p:sp>
          <p:nvSpPr>
            <p:cNvPr id="41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24314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altLang="ko-KR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굴림" charset="-127"/>
                </a:rPr>
                <a:t>1999</a:t>
              </a:r>
              <a:endPara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charset="-127"/>
              </a:endParaRPr>
            </a:p>
          </p:txBody>
        </p:sp>
      </p:grpSp>
      <p:cxnSp>
        <p:nvCxnSpPr>
          <p:cNvPr id="43" name="AutoShape 15"/>
          <p:cNvCxnSpPr>
            <a:cxnSpLocks noChangeShapeType="1"/>
          </p:cNvCxnSpPr>
          <p:nvPr/>
        </p:nvCxnSpPr>
        <p:spPr bwMode="gray">
          <a:xfrm>
            <a:off x="1627232" y="2466980"/>
            <a:ext cx="4762" cy="71596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44" name="AutoShape 16"/>
          <p:cNvCxnSpPr>
            <a:cxnSpLocks noChangeShapeType="1"/>
          </p:cNvCxnSpPr>
          <p:nvPr/>
        </p:nvCxnSpPr>
        <p:spPr bwMode="gray">
          <a:xfrm>
            <a:off x="1627232" y="3609980"/>
            <a:ext cx="4762" cy="71596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45" name="AutoShape 17"/>
          <p:cNvCxnSpPr>
            <a:cxnSpLocks noChangeShapeType="1"/>
          </p:cNvCxnSpPr>
          <p:nvPr/>
        </p:nvCxnSpPr>
        <p:spPr bwMode="gray">
          <a:xfrm>
            <a:off x="1627232" y="4752980"/>
            <a:ext cx="4762" cy="71596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</p:cxnSp>
      <p:sp>
        <p:nvSpPr>
          <p:cNvPr id="46" name="Line 18"/>
          <p:cNvSpPr>
            <a:spLocks noChangeShapeType="1"/>
          </p:cNvSpPr>
          <p:nvPr/>
        </p:nvSpPr>
        <p:spPr bwMode="auto">
          <a:xfrm>
            <a:off x="1684382" y="2752730"/>
            <a:ext cx="59436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47" name="Line 19"/>
          <p:cNvSpPr>
            <a:spLocks noChangeShapeType="1"/>
          </p:cNvSpPr>
          <p:nvPr/>
        </p:nvSpPr>
        <p:spPr bwMode="auto">
          <a:xfrm>
            <a:off x="1684382" y="3997330"/>
            <a:ext cx="59436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48" name="Line 20"/>
          <p:cNvSpPr>
            <a:spLocks noChangeShapeType="1"/>
          </p:cNvSpPr>
          <p:nvPr/>
        </p:nvSpPr>
        <p:spPr bwMode="auto">
          <a:xfrm flipV="1">
            <a:off x="1684382" y="5114930"/>
            <a:ext cx="5943600" cy="3175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49" name="Text Box 21"/>
          <p:cNvSpPr txBox="1">
            <a:spLocks noChangeArrowheads="1"/>
          </p:cNvSpPr>
          <p:nvPr/>
        </p:nvSpPr>
        <p:spPr bwMode="auto">
          <a:xfrm>
            <a:off x="2979782" y="1758748"/>
            <a:ext cx="54806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북경시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신기술 산업개발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시험구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면적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:100 km</a:t>
            </a:r>
            <a:r>
              <a:rPr lang="en-US" altLang="ko-KR" sz="1050" dirty="0" smtClean="0">
                <a:latin typeface="HY울릉도M" pitchFamily="18" charset="-127"/>
                <a:ea typeface="HY울릉도M" pitchFamily="18" charset="-127"/>
              </a:rPr>
              <a:t>2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)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</a:t>
            </a:r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지정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 </a:t>
            </a:r>
          </a:p>
          <a:p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대학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연구소 중심의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사이언스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파크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유치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3000364" y="3140968"/>
            <a:ext cx="4801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북부의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상지지구에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정보 산업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개발구를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건설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2979782" y="4221088"/>
            <a:ext cx="572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남부의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풍태구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일부와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창평원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일부를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포함하</a:t>
            </a:r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여  광역화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2979782" y="5143512"/>
            <a:ext cx="51347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중관촌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과학기술연구원 구로 개명 </a:t>
            </a:r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pPr eaLnBrk="0" hangingPunct="0"/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중국의 두뇌혁신 클러스터로 성장</a:t>
            </a:r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pPr eaLnBrk="0" hangingPunct="0"/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모방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-&gt;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자주혁신 중심으로의 전환을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목표로함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)</a:t>
            </a:r>
            <a:endParaRPr lang="en-US" altLang="ko-KR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53" name="Group 6"/>
          <p:cNvGrpSpPr>
            <a:grpSpLocks/>
          </p:cNvGrpSpPr>
          <p:nvPr/>
        </p:nvGrpSpPr>
        <p:grpSpPr bwMode="auto">
          <a:xfrm>
            <a:off x="785834" y="857235"/>
            <a:ext cx="1724025" cy="482600"/>
            <a:chOff x="816" y="2304"/>
            <a:chExt cx="1440" cy="448"/>
          </a:xfrm>
        </p:grpSpPr>
        <p:sp>
          <p:nvSpPr>
            <p:cNvPr id="54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51373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altLang="ko-KR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굴림" charset="-127"/>
                </a:rPr>
                <a:t>1980</a:t>
              </a:r>
              <a:endPara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charset="-127"/>
              </a:endParaRPr>
            </a:p>
          </p:txBody>
        </p:sp>
      </p:grpSp>
      <p:cxnSp>
        <p:nvCxnSpPr>
          <p:cNvPr id="56" name="AutoShape 16"/>
          <p:cNvCxnSpPr>
            <a:cxnSpLocks noChangeShapeType="1"/>
          </p:cNvCxnSpPr>
          <p:nvPr/>
        </p:nvCxnSpPr>
        <p:spPr bwMode="gray">
          <a:xfrm>
            <a:off x="1643084" y="1284272"/>
            <a:ext cx="4762" cy="71596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</p:cxnSp>
      <p:sp>
        <p:nvSpPr>
          <p:cNvPr id="57" name="Line 19"/>
          <p:cNvSpPr>
            <a:spLocks noChangeShapeType="1"/>
          </p:cNvSpPr>
          <p:nvPr/>
        </p:nvSpPr>
        <p:spPr bwMode="auto">
          <a:xfrm>
            <a:off x="1700234" y="1671622"/>
            <a:ext cx="59436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8" name="Text Box 22"/>
          <p:cNvSpPr txBox="1">
            <a:spLocks noChangeArrowheads="1"/>
          </p:cNvSpPr>
          <p:nvPr/>
        </p:nvSpPr>
        <p:spPr bwMode="auto">
          <a:xfrm>
            <a:off x="3000364" y="785794"/>
            <a:ext cx="46089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전자기기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전문상가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집적지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형성</a:t>
            </a:r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pPr>
              <a:defRPr/>
            </a:pP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1986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년 창업된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서통이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최초성공기업이 됨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 </a:t>
            </a:r>
            <a:endParaRPr lang="ko-KR" altLang="en-US" dirty="0" smtClean="0"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65" name="Group 9"/>
          <p:cNvGrpSpPr>
            <a:grpSpLocks/>
          </p:cNvGrpSpPr>
          <p:nvPr/>
        </p:nvGrpSpPr>
        <p:grpSpPr bwMode="auto">
          <a:xfrm>
            <a:off x="785834" y="6375424"/>
            <a:ext cx="1724025" cy="482600"/>
            <a:chOff x="816" y="2304"/>
            <a:chExt cx="1440" cy="448"/>
          </a:xfrm>
        </p:grpSpPr>
        <p:sp>
          <p:nvSpPr>
            <p:cNvPr id="66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7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36471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altLang="ko-KR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굴림" charset="-127"/>
                </a:rPr>
                <a:t>2000</a:t>
              </a:r>
              <a:endPara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charset="-127"/>
              </a:endParaRPr>
            </a:p>
          </p:txBody>
        </p:sp>
      </p:grpSp>
      <p:sp>
        <p:nvSpPr>
          <p:cNvPr id="68" name="Line 19"/>
          <p:cNvSpPr>
            <a:spLocks noChangeShapeType="1"/>
          </p:cNvSpPr>
          <p:nvPr/>
        </p:nvSpPr>
        <p:spPr bwMode="auto">
          <a:xfrm>
            <a:off x="1700234" y="6089672"/>
            <a:ext cx="59436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cxnSp>
        <p:nvCxnSpPr>
          <p:cNvPr id="69" name="AutoShape 17"/>
          <p:cNvCxnSpPr>
            <a:cxnSpLocks noChangeShapeType="1"/>
          </p:cNvCxnSpPr>
          <p:nvPr/>
        </p:nvCxnSpPr>
        <p:spPr bwMode="gray">
          <a:xfrm rot="5400000">
            <a:off x="1392263" y="6125391"/>
            <a:ext cx="500860" cy="794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</p:cxnSp>
      <p:sp>
        <p:nvSpPr>
          <p:cNvPr id="73" name="Text Box 24"/>
          <p:cNvSpPr txBox="1">
            <a:spLocks noChangeArrowheads="1"/>
          </p:cNvSpPr>
          <p:nvPr/>
        </p:nvSpPr>
        <p:spPr bwMode="auto">
          <a:xfrm>
            <a:off x="3000364" y="6215082"/>
            <a:ext cx="521809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2010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년 아시아 실리콘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밸리를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목표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,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거점 정비와 </a:t>
            </a:r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                              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기술 개발 및 창업을 지원</a:t>
            </a:r>
          </a:p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 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  <p:transition spd="med">
    <p:zoom dir="in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Box 80"/>
          <p:cNvSpPr txBox="1">
            <a:spLocks noChangeArrowheads="1"/>
          </p:cNvSpPr>
          <p:nvPr/>
        </p:nvSpPr>
        <p:spPr bwMode="auto">
          <a:xfrm>
            <a:off x="504824" y="357166"/>
            <a:ext cx="62103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3366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26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  </a:t>
            </a:r>
            <a:r>
              <a:rPr lang="ko-KR" altLang="en-US" sz="2800" b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형성 배경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 / </a:t>
            </a:r>
            <a:r>
              <a:rPr lang="ko-KR" altLang="en-US" sz="2800" b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발전 과정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(3)</a:t>
            </a:r>
            <a:endParaRPr lang="en-US" altLang="ko-KR" sz="2800" b="1" dirty="0">
              <a:solidFill>
                <a:srgbClr val="000000"/>
              </a:solidFill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2" name="Picture 2" descr="E:\중관춘\진화과정칼라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2984"/>
            <a:ext cx="9144000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80"/>
          <p:cNvSpPr txBox="1">
            <a:spLocks noChangeArrowheads="1"/>
          </p:cNvSpPr>
          <p:nvPr/>
        </p:nvSpPr>
        <p:spPr bwMode="auto">
          <a:xfrm>
            <a:off x="504824" y="357166"/>
            <a:ext cx="62103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3366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26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  </a:t>
            </a:r>
            <a:r>
              <a:rPr lang="ko-KR" altLang="en-US" sz="2800" b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구성 주체  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/  </a:t>
            </a:r>
            <a:r>
              <a:rPr lang="ko-KR" altLang="en-US" sz="2800" b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네트워크</a:t>
            </a:r>
            <a:endParaRPr lang="en-US" altLang="ko-KR" sz="2800" b="1" dirty="0">
              <a:solidFill>
                <a:srgbClr val="000000"/>
              </a:solidFill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32" name="Oval 2"/>
          <p:cNvSpPr>
            <a:spLocks noChangeArrowheads="1"/>
          </p:cNvSpPr>
          <p:nvPr/>
        </p:nvSpPr>
        <p:spPr bwMode="gray">
          <a:xfrm>
            <a:off x="4643438" y="1500174"/>
            <a:ext cx="4500562" cy="467202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C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" name="Oval 4"/>
          <p:cNvSpPr>
            <a:spLocks noChangeArrowheads="1"/>
          </p:cNvSpPr>
          <p:nvPr/>
        </p:nvSpPr>
        <p:spPr bwMode="gray">
          <a:xfrm>
            <a:off x="0" y="1412776"/>
            <a:ext cx="4357686" cy="4759424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103A2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35" name="Group 5"/>
          <p:cNvGrpSpPr>
            <a:grpSpLocks/>
          </p:cNvGrpSpPr>
          <p:nvPr/>
        </p:nvGrpSpPr>
        <p:grpSpPr bwMode="auto">
          <a:xfrm>
            <a:off x="4343400" y="2895600"/>
            <a:ext cx="381000" cy="381000"/>
            <a:chOff x="2078" y="1680"/>
            <a:chExt cx="1615" cy="1615"/>
          </a:xfrm>
        </p:grpSpPr>
        <p:sp>
          <p:nvSpPr>
            <p:cNvPr id="36" name="Oval 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7" name="Oval 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8" name="Oval 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39" name="Oval 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40" name="Oval 1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42" name="Group 12"/>
          <p:cNvGrpSpPr>
            <a:grpSpLocks/>
          </p:cNvGrpSpPr>
          <p:nvPr/>
        </p:nvGrpSpPr>
        <p:grpSpPr bwMode="auto">
          <a:xfrm>
            <a:off x="4343400" y="3352800"/>
            <a:ext cx="381000" cy="381000"/>
            <a:chOff x="2078" y="1680"/>
            <a:chExt cx="1615" cy="1615"/>
          </a:xfrm>
        </p:grpSpPr>
        <p:sp>
          <p:nvSpPr>
            <p:cNvPr id="43" name="Oval 1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46" name="Oval 1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47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48" name="Oval 1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49" name="Group 19"/>
          <p:cNvGrpSpPr>
            <a:grpSpLocks/>
          </p:cNvGrpSpPr>
          <p:nvPr/>
        </p:nvGrpSpPr>
        <p:grpSpPr bwMode="auto">
          <a:xfrm>
            <a:off x="4343400" y="3810000"/>
            <a:ext cx="381000" cy="381000"/>
            <a:chOff x="2078" y="1680"/>
            <a:chExt cx="1615" cy="1615"/>
          </a:xfrm>
        </p:grpSpPr>
        <p:sp>
          <p:nvSpPr>
            <p:cNvPr id="50" name="Oval 2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" name="Oval 2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53" name="Oval 2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54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55" name="Oval 2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56" name="Group 26"/>
          <p:cNvGrpSpPr>
            <a:grpSpLocks/>
          </p:cNvGrpSpPr>
          <p:nvPr/>
        </p:nvGrpSpPr>
        <p:grpSpPr bwMode="auto">
          <a:xfrm>
            <a:off x="4343400" y="4267200"/>
            <a:ext cx="381000" cy="381000"/>
            <a:chOff x="2078" y="1680"/>
            <a:chExt cx="1615" cy="1615"/>
          </a:xfrm>
        </p:grpSpPr>
        <p:sp>
          <p:nvSpPr>
            <p:cNvPr id="57" name="Oval 2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8" name="Oval 2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9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60" name="Oval 3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61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62" name="Oval 3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63" name="Group 33"/>
          <p:cNvGrpSpPr>
            <a:grpSpLocks/>
          </p:cNvGrpSpPr>
          <p:nvPr/>
        </p:nvGrpSpPr>
        <p:grpSpPr bwMode="auto">
          <a:xfrm>
            <a:off x="4343400" y="4724400"/>
            <a:ext cx="381000" cy="381000"/>
            <a:chOff x="2078" y="1680"/>
            <a:chExt cx="1615" cy="1615"/>
          </a:xfrm>
        </p:grpSpPr>
        <p:sp>
          <p:nvSpPr>
            <p:cNvPr id="64" name="Oval 3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5" name="Oval 3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6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67" name="Oval 3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68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69" name="Oval 3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70" name="Text Box 40"/>
          <p:cNvSpPr txBox="1">
            <a:spLocks noChangeArrowheads="1"/>
          </p:cNvSpPr>
          <p:nvPr/>
        </p:nvSpPr>
        <p:spPr bwMode="auto">
          <a:xfrm>
            <a:off x="5796136" y="1252823"/>
            <a:ext cx="209384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latinLnBrk="0" hangingPunct="0"/>
            <a:r>
              <a:rPr kumimoji="0" lang="ko-KR" altLang="en-US" sz="2400" b="1" dirty="0" smtClean="0">
                <a:latin typeface="HY강B" pitchFamily="18" charset="-127"/>
                <a:ea typeface="HY강B" pitchFamily="18" charset="-127"/>
              </a:rPr>
              <a:t>네트워크 조직</a:t>
            </a:r>
            <a:endParaRPr kumimoji="0" lang="en-US" altLang="ko-KR" sz="24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1" name="Text Box 44"/>
          <p:cNvSpPr txBox="1">
            <a:spLocks noChangeArrowheads="1"/>
          </p:cNvSpPr>
          <p:nvPr/>
        </p:nvSpPr>
        <p:spPr bwMode="auto">
          <a:xfrm>
            <a:off x="1331640" y="1229588"/>
            <a:ext cx="149111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latinLnBrk="0" hangingPunct="0"/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구성 주체</a:t>
            </a:r>
            <a:endParaRPr kumimoji="0" lang="en-US" altLang="ko-KR" sz="24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23528" y="1916832"/>
            <a:ext cx="40005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1.</a:t>
            </a:r>
            <a:r>
              <a:rPr lang="ko-KR" altLang="en-US" sz="1600" b="1" dirty="0" smtClean="0"/>
              <a:t>대학</a:t>
            </a:r>
            <a:r>
              <a:rPr lang="en-US" altLang="ko-KR" sz="1600" b="1" dirty="0" smtClean="0"/>
              <a:t>/ </a:t>
            </a:r>
            <a:r>
              <a:rPr lang="ko-KR" altLang="en-US" sz="1600" b="1" dirty="0" smtClean="0"/>
              <a:t>연구소</a:t>
            </a:r>
            <a:r>
              <a:rPr lang="ko-KR" altLang="en-US" sz="1600" dirty="0" smtClean="0"/>
              <a:t>가 핵심적 역할을 함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2.</a:t>
            </a:r>
            <a:r>
              <a:rPr lang="ko-KR" altLang="en-US" sz="1600" b="1" dirty="0" smtClean="0"/>
              <a:t>대학</a:t>
            </a:r>
            <a:endParaRPr lang="en-US" altLang="ko-KR" sz="1600" b="1" dirty="0" smtClean="0"/>
          </a:p>
          <a:p>
            <a:r>
              <a:rPr lang="en-US" altLang="ko-KR" sz="1600" dirty="0" smtClean="0"/>
              <a:t>-</a:t>
            </a:r>
            <a:r>
              <a:rPr lang="ko-KR" altLang="en-US" sz="1600" dirty="0" smtClean="0"/>
              <a:t>예산 감소의 대처를 위해 적극적 상업 활동</a:t>
            </a:r>
            <a:endParaRPr lang="en-US" altLang="ko-KR" sz="1600" dirty="0" smtClean="0"/>
          </a:p>
          <a:p>
            <a:r>
              <a:rPr lang="en-US" altLang="ko-KR" sz="1600" dirty="0" smtClean="0"/>
              <a:t>-</a:t>
            </a:r>
            <a:r>
              <a:rPr lang="ko-KR" altLang="en-US" sz="1600" dirty="0" smtClean="0"/>
              <a:t>인적 자원 공급 및  산업화에 대학 및 연구소가 직접 참여</a:t>
            </a:r>
            <a:endParaRPr lang="en-US" altLang="ko-KR" sz="1600" dirty="0" smtClean="0"/>
          </a:p>
          <a:p>
            <a:endParaRPr lang="en-US" altLang="ko-KR" sz="1600" b="1" dirty="0" smtClean="0"/>
          </a:p>
          <a:p>
            <a:r>
              <a:rPr lang="en-US" altLang="ko-KR" sz="1600" b="1" dirty="0" smtClean="0"/>
              <a:t>3.</a:t>
            </a:r>
            <a:r>
              <a:rPr lang="ko-KR" altLang="en-US" sz="1600" b="1" dirty="0" smtClean="0"/>
              <a:t>기술 이전 등을 촉진하는 외국기업의 연구개발 센터와의 제휴 및 연계활동</a:t>
            </a:r>
            <a:endParaRPr lang="en-US" altLang="ko-KR" sz="1600" b="1" dirty="0" smtClean="0"/>
          </a:p>
          <a:p>
            <a:pPr>
              <a:buFontTx/>
              <a:buChar char="-"/>
            </a:pPr>
            <a:endParaRPr lang="ko-KR" altLang="en-US" sz="1600" dirty="0"/>
          </a:p>
        </p:txBody>
      </p:sp>
      <p:sp>
        <p:nvSpPr>
          <p:cNvPr id="82" name="TextBox 81"/>
          <p:cNvSpPr txBox="1"/>
          <p:nvPr/>
        </p:nvSpPr>
        <p:spPr>
          <a:xfrm>
            <a:off x="4788024" y="1890112"/>
            <a:ext cx="425204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1600" b="1" dirty="0" err="1" smtClean="0">
                <a:latin typeface="맑은 고딕" pitchFamily="50" charset="-127"/>
                <a:ea typeface="맑은 고딕" pitchFamily="50" charset="-127"/>
              </a:rPr>
              <a:t>중관촌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소프트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IT </a:t>
            </a:r>
            <a:r>
              <a:rPr lang="ko-KR" altLang="en-US" sz="1600" dirty="0" err="1" smtClean="0">
                <a:latin typeface="맑은 고딕" pitchFamily="50" charset="-127"/>
                <a:ea typeface="맑은 고딕" pitchFamily="50" charset="-127"/>
              </a:rPr>
              <a:t>집적지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산업의 두뇌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장강 델타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자본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장비 중심의 하이테크 생산   즉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산업의 상반신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1600" b="1" dirty="0" err="1" smtClean="0">
                <a:latin typeface="맑은 고딕" pitchFamily="50" charset="-127"/>
                <a:ea typeface="맑은 고딕" pitchFamily="50" charset="-127"/>
              </a:rPr>
              <a:t>주강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델타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부품 생산 및 조립 즉 산업의 하                                           반신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중국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개 산업클러스터의 상호보완적 경쟁을 통한 경쟁력 제고와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다국적 기업과 대학간 네트워크 형성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4.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 err="1" smtClean="0">
                <a:latin typeface="맑은 고딕" pitchFamily="50" charset="-127"/>
                <a:ea typeface="맑은 고딕" pitchFamily="50" charset="-127"/>
              </a:rPr>
              <a:t>대학내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연구 개발 산업화를 위한 자회사 설립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대학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과학 기술원을 조성하여 다른 산업 주체와의 유기적인 네트워크형성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5.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인력양성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기술 개발을 위해 다국적 기업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dirty="0" err="1" smtClean="0">
                <a:latin typeface="맑은 고딕" pitchFamily="50" charset="-127"/>
                <a:ea typeface="맑은 고딕" pitchFamily="50" charset="-127"/>
              </a:rPr>
              <a:t>노키아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, ms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등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과 대학 간의 네트워크 형성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     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83" name="Freeform 5"/>
          <p:cNvSpPr>
            <a:spLocks/>
          </p:cNvSpPr>
          <p:nvPr/>
        </p:nvSpPr>
        <p:spPr bwMode="gray">
          <a:xfrm rot="16200000">
            <a:off x="4991407" y="3156460"/>
            <a:ext cx="172150" cy="285184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026" name="Picture 2" descr="C:\Documents and Settings\com\바탕 화면\중관춘\구성주체 표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52128"/>
            <a:ext cx="9144000" cy="5733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908</TotalTime>
  <Words>681</Words>
  <Application>Microsoft Office PowerPoint</Application>
  <PresentationFormat>화면 슬라이드 쇼(4:3)</PresentationFormat>
  <Paragraphs>169</Paragraphs>
  <Slides>15</Slides>
  <Notes>10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광장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형곤</dc:creator>
  <cp:lastModifiedBy>MycomPc</cp:lastModifiedBy>
  <cp:revision>138</cp:revision>
  <dcterms:created xsi:type="dcterms:W3CDTF">2010-05-11T08:11:52Z</dcterms:created>
  <dcterms:modified xsi:type="dcterms:W3CDTF">2010-11-09T12:53:13Z</dcterms:modified>
</cp:coreProperties>
</file>