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15A4F-936B-4A32-B7B6-530ED5932E80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95DF-20FC-4A69-B27E-F31368AFE2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60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쉽게 생각하면 </a:t>
            </a:r>
            <a:r>
              <a:rPr lang="en-US" altLang="ko-KR" dirty="0" smtClean="0"/>
              <a:t>&lt;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&gt;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err="1" smtClean="0">
                <a:sym typeface="Wingdings" pitchFamily="2" charset="2"/>
              </a:rPr>
              <a:t>gra</a:t>
            </a:r>
            <a:r>
              <a:rPr lang="ko-KR" altLang="en-US" dirty="0" smtClean="0">
                <a:sym typeface="Wingdings" pitchFamily="2" charset="2"/>
              </a:rPr>
              <a:t>의 모든 수준에서의 점수를 합치면 </a:t>
            </a:r>
            <a:r>
              <a:rPr lang="en-US" altLang="ko-KR" dirty="0" smtClean="0">
                <a:sym typeface="Wingdings" pitchFamily="2" charset="2"/>
              </a:rPr>
              <a:t>100%</a:t>
            </a:r>
          </a:p>
          <a:p>
            <a:r>
              <a:rPr lang="ko-KR" altLang="en-US" dirty="0" smtClean="0">
                <a:sym typeface="Wingdings" pitchFamily="2" charset="2"/>
              </a:rPr>
              <a:t>즉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최종적으로 </a:t>
            </a:r>
            <a:r>
              <a:rPr lang="ko-KR" altLang="en-US" dirty="0" err="1" smtClean="0">
                <a:sym typeface="Wingdings" pitchFamily="2" charset="2"/>
              </a:rPr>
              <a:t>관심있는</a:t>
            </a:r>
            <a:r>
              <a:rPr lang="ko-KR" altLang="en-US" dirty="0" smtClean="0">
                <a:sym typeface="Wingdings" pitchFamily="2" charset="2"/>
              </a:rPr>
              <a:t> 것은 </a:t>
            </a:r>
            <a:r>
              <a:rPr lang="en-US" altLang="ko-KR" dirty="0" err="1" smtClean="0">
                <a:sym typeface="Wingdings" pitchFamily="2" charset="2"/>
              </a:rPr>
              <a:t>gra</a:t>
            </a:r>
            <a:r>
              <a:rPr lang="ko-KR" altLang="en-US" dirty="0" smtClean="0">
                <a:sym typeface="Wingdings" pitchFamily="2" charset="2"/>
              </a:rPr>
              <a:t>의 비율이기 때문에</a:t>
            </a:r>
            <a:r>
              <a:rPr lang="en-US" altLang="ko-KR" dirty="0" smtClean="0">
                <a:sym typeface="Wingdings" pitchFamily="2" charset="2"/>
              </a:rPr>
              <a:t> &lt;</a:t>
            </a:r>
            <a:r>
              <a:rPr lang="en-US" altLang="ko-KR" dirty="0" err="1" smtClean="0">
                <a:sym typeface="Wingdings" pitchFamily="2" charset="2"/>
              </a:rPr>
              <a:t>gra</a:t>
            </a:r>
            <a:r>
              <a:rPr lang="en-US" altLang="ko-KR" dirty="0" smtClean="0">
                <a:sym typeface="Wingdings" pitchFamily="2" charset="2"/>
              </a:rPr>
              <a:t>&gt;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C9385-6410-4F45-B90F-3DC56AEA7207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8E3C-BB56-4654-8242-FEAC02F8A40D}" type="datetimeFigureOut">
              <a:rPr lang="ko-KR" altLang="en-US" smtClean="0"/>
              <a:pPr/>
              <a:t>2014-08-13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BDFC-B3A4-4399-A5F3-497CAA15B6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5400" spc="-25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표 만들기 </a:t>
            </a:r>
            <a:r>
              <a:rPr lang="en-US" altLang="ko-KR" sz="5400" spc="-25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3</a:t>
            </a:r>
            <a:endParaRPr lang="ko-KR" altLang="en-US" sz="5400" spc="-25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0714" y="3948830"/>
            <a:ext cx="8631765" cy="1752600"/>
          </a:xfrm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2014.00</a:t>
            </a: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010-6638-0076</a:t>
            </a:r>
          </a:p>
          <a:p>
            <a:pPr algn="l">
              <a:lnSpc>
                <a:spcPct val="150000"/>
              </a:lnSpc>
            </a:pPr>
            <a:r>
              <a:rPr lang="ko-KR" altLang="en-US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김혜정</a:t>
            </a:r>
            <a:endParaRPr lang="en-US" altLang="ko-KR" sz="2000" i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문체부 제목 돋음체" pitchFamily="49" charset="-127"/>
            </a:endParaRPr>
          </a:p>
          <a:p>
            <a:pPr algn="l">
              <a:lnSpc>
                <a:spcPct val="150000"/>
              </a:lnSpc>
            </a:pPr>
            <a:endParaRPr lang="en-US" altLang="ko-KR" sz="2000" i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문체부 제목 돋음체" pitchFamily="49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64803" y="4005064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64803" y="450912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4803" y="5517232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64803" y="5013176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5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569" y="2204864"/>
            <a:ext cx="42195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9" y="2293018"/>
            <a:ext cx="4191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95536" y="10544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proc tabulate; class sex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table sex*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pctn</a:t>
            </a:r>
            <a:r>
              <a:rPr lang="en-US" altLang="ko-KR" dirty="0" smtClean="0"/>
              <a:t>; run;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654877"/>
            <a:ext cx="60228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이 표는 전체 학생들 중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학년 남학생이 차지하는 비율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학년 남학생이 차지하는 비율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로 값이 나타난다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만약 남성 혹은 여성 내에서 학년의 비율을 보고 싶다면</a:t>
            </a:r>
            <a:r>
              <a:rPr lang="en-US" altLang="ko-KR" dirty="0" smtClean="0"/>
              <a:t>?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39552" y="59510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proc tabulate; class sex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table sex*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pctn</a:t>
            </a:r>
            <a:r>
              <a:rPr lang="en-US" altLang="ko-KR" b="1" dirty="0" smtClean="0"/>
              <a:t>&lt;</a:t>
            </a:r>
            <a:r>
              <a:rPr lang="en-US" altLang="ko-KR" b="1" dirty="0" err="1" smtClean="0"/>
              <a:t>gra</a:t>
            </a:r>
            <a:r>
              <a:rPr lang="en-US" altLang="ko-KR" b="1" dirty="0" smtClean="0"/>
              <a:t>&gt;</a:t>
            </a:r>
            <a:r>
              <a:rPr lang="en-US" altLang="ko-KR" dirty="0" smtClean="0"/>
              <a:t>; run;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323528" y="3501008"/>
            <a:ext cx="41764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360074" y="4150821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전체 합이 </a:t>
            </a:r>
            <a:r>
              <a:rPr lang="en-US" altLang="ko-KR" b="1" dirty="0" smtClean="0">
                <a:solidFill>
                  <a:srgbClr val="FF0000"/>
                </a:solidFill>
              </a:rPr>
              <a:t>100%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716016" y="3501008"/>
            <a:ext cx="2088232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859611" y="3995772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accent1"/>
                </a:solidFill>
              </a:rPr>
              <a:t>남성 내 학년 비율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퍼센트 나누기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32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응용</a:t>
            </a:r>
            <a:r>
              <a:rPr lang="en-US" altLang="ko-KR" sz="4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!</a:t>
            </a:r>
            <a:endParaRPr lang="ko-KR" altLang="en-US" sz="4000" b="1" spc="-150" dirty="0">
              <a:solidFill>
                <a:schemeClr val="accent1">
                  <a:lumMod val="75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8072" y="1556792"/>
            <a:ext cx="4572000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altLang="ko-KR" dirty="0" smtClean="0"/>
              <a:t>proc tabulate; class sex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table sex,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pctn</a:t>
            </a:r>
            <a:r>
              <a:rPr lang="en-US" altLang="ko-KR" dirty="0" smtClean="0"/>
              <a:t>; run;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</a:rPr>
              <a:t>&lt;</a:t>
            </a:r>
            <a:r>
              <a:rPr lang="ko-KR" altLang="en-US" sz="2000" b="1" dirty="0" smtClean="0">
                <a:solidFill>
                  <a:schemeClr val="accent1"/>
                </a:solidFill>
              </a:rPr>
              <a:t>기본</a:t>
            </a:r>
            <a:r>
              <a:rPr lang="en-US" altLang="ko-KR" sz="2000" b="1" dirty="0" smtClean="0">
                <a:solidFill>
                  <a:schemeClr val="accent1"/>
                </a:solidFill>
              </a:rPr>
              <a:t>&gt;</a:t>
            </a:r>
            <a:endParaRPr lang="ko-KR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435932"/>
            <a:ext cx="487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만약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학년 성비와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학년 성비가 궁금하다면</a:t>
            </a:r>
            <a:r>
              <a:rPr lang="en-US" altLang="ko-KR" dirty="0" smtClean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5877272"/>
            <a:ext cx="617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만약 남성의 학년 분포와 여성의 학년 분포가 궁금하다면</a:t>
            </a:r>
            <a:r>
              <a:rPr lang="en-US" altLang="ko-KR" dirty="0" smtClean="0"/>
              <a:t>?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83568" y="4654877"/>
            <a:ext cx="4572000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altLang="ko-KR" dirty="0" smtClean="0"/>
              <a:t>proc tabulate; class sex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table sex, 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pctn</a:t>
            </a:r>
            <a:r>
              <a:rPr lang="en-US" altLang="ko-KR" b="1" dirty="0" smtClean="0"/>
              <a:t>&lt; ? &gt;</a:t>
            </a:r>
            <a:r>
              <a:rPr lang="en-US" altLang="ko-KR" dirty="0" smtClean="0"/>
              <a:t>; run;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544522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&lt;sex&gt;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586798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276871"/>
            <a:ext cx="3040955" cy="22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if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문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76672"/>
            <a:ext cx="340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if</a:t>
            </a:r>
            <a:r>
              <a:rPr lang="en-US" altLang="ko-KR" sz="2400" dirty="0" smtClean="0"/>
              <a:t> : </a:t>
            </a:r>
            <a:r>
              <a:rPr lang="ko-KR" altLang="en-US" sz="2400" dirty="0" smtClean="0"/>
              <a:t>만약에 </a:t>
            </a:r>
            <a:r>
              <a:rPr lang="en-US" altLang="ko-KR" sz="2400" dirty="0" smtClean="0"/>
              <a:t>· · · </a:t>
            </a:r>
            <a:r>
              <a:rPr lang="ko-KR" altLang="en-US" sz="2400" dirty="0" smtClean="0"/>
              <a:t>한다면 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6785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만약에 학년이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과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라면 저학년</a:t>
            </a:r>
            <a:r>
              <a:rPr lang="en-US" altLang="ko-KR" sz="2400" dirty="0" smtClean="0"/>
              <a:t>,</a:t>
            </a:r>
          </a:p>
          <a:p>
            <a:r>
              <a:rPr lang="ko-KR" altLang="en-US" sz="2400" dirty="0" smtClean="0"/>
              <a:t>만약에 학년이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과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라면 고학년으로 하고 싶다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636912"/>
            <a:ext cx="4373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altLang="ko-KR" sz="2000" dirty="0" smtClean="0">
                <a:sym typeface="Wingdings" pitchFamily="2" charset="2"/>
              </a:rPr>
              <a:t>    if </a:t>
            </a:r>
            <a:r>
              <a:rPr lang="en-US" altLang="ko-KR" sz="2000" dirty="0" err="1" smtClean="0">
                <a:sym typeface="Wingdings" pitchFamily="2" charset="2"/>
              </a:rPr>
              <a:t>gra</a:t>
            </a:r>
            <a:r>
              <a:rPr lang="en-US" altLang="ko-KR" sz="2000" dirty="0" smtClean="0">
                <a:sym typeface="Wingdings" pitchFamily="2" charset="2"/>
              </a:rPr>
              <a:t>=1 or </a:t>
            </a:r>
            <a:r>
              <a:rPr lang="en-US" altLang="ko-KR" sz="2000" dirty="0" err="1" smtClean="0">
                <a:sym typeface="Wingdings" pitchFamily="2" charset="2"/>
              </a:rPr>
              <a:t>gra</a:t>
            </a:r>
            <a:r>
              <a:rPr lang="en-US" altLang="ko-KR" sz="2000" dirty="0" smtClean="0">
                <a:sym typeface="Wingdings" pitchFamily="2" charset="2"/>
              </a:rPr>
              <a:t>=2 then </a:t>
            </a:r>
            <a:r>
              <a:rPr lang="en-US" altLang="ko-KR" sz="2000" dirty="0" err="1" smtClean="0">
                <a:sym typeface="Wingdings" pitchFamily="2" charset="2"/>
              </a:rPr>
              <a:t>grai</a:t>
            </a:r>
            <a:r>
              <a:rPr lang="en-US" altLang="ko-KR" sz="2000" dirty="0" smtClean="0">
                <a:sym typeface="Wingdings" pitchFamily="2" charset="2"/>
              </a:rPr>
              <a:t>=1;</a:t>
            </a:r>
          </a:p>
          <a:p>
            <a:r>
              <a:rPr lang="en-US" altLang="ko-KR" sz="2000" dirty="0" smtClean="0">
                <a:sym typeface="Wingdings" pitchFamily="2" charset="2"/>
              </a:rPr>
              <a:t>       if </a:t>
            </a:r>
            <a:r>
              <a:rPr lang="en-US" altLang="ko-KR" sz="2000" dirty="0" err="1" smtClean="0">
                <a:sym typeface="Wingdings" pitchFamily="2" charset="2"/>
              </a:rPr>
              <a:t>gra</a:t>
            </a:r>
            <a:r>
              <a:rPr lang="en-US" altLang="ko-KR" sz="2000" dirty="0" smtClean="0">
                <a:sym typeface="Wingdings" pitchFamily="2" charset="2"/>
              </a:rPr>
              <a:t>=3 or </a:t>
            </a:r>
            <a:r>
              <a:rPr lang="en-US" altLang="ko-KR" sz="2000" dirty="0" err="1" smtClean="0">
                <a:sym typeface="Wingdings" pitchFamily="2" charset="2"/>
              </a:rPr>
              <a:t>gra</a:t>
            </a:r>
            <a:r>
              <a:rPr lang="en-US" altLang="ko-KR" sz="2000" dirty="0" smtClean="0">
                <a:sym typeface="Wingdings" pitchFamily="2" charset="2"/>
              </a:rPr>
              <a:t>=4 then </a:t>
            </a:r>
            <a:r>
              <a:rPr lang="en-US" altLang="ko-KR" sz="2000" dirty="0" err="1" smtClean="0">
                <a:sym typeface="Wingdings" pitchFamily="2" charset="2"/>
              </a:rPr>
              <a:t>grai</a:t>
            </a:r>
            <a:r>
              <a:rPr lang="en-US" altLang="ko-KR" sz="2000" dirty="0" smtClean="0">
                <a:sym typeface="Wingdings" pitchFamily="2" charset="2"/>
              </a:rPr>
              <a:t>=2;</a:t>
            </a:r>
            <a:endParaRPr lang="ko-KR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21" y="3717032"/>
            <a:ext cx="3456384" cy="261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총 연습문제</a:t>
            </a:r>
            <a:endParaRPr lang="ko-KR" altLang="en-US" sz="4000" b="1" spc="-150" dirty="0">
              <a:solidFill>
                <a:schemeClr val="accent1">
                  <a:lumMod val="75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4221088"/>
            <a:ext cx="8568952" cy="153888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Hint</a:t>
            </a:r>
          </a:p>
          <a:p>
            <a:endParaRPr lang="en-US" altLang="ko-KR" sz="2000" b="1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dirty="0" smtClean="0"/>
              <a:t>가로를 더하면</a:t>
            </a:r>
            <a:r>
              <a:rPr lang="en-US" altLang="ko-KR" dirty="0" smtClean="0"/>
              <a:t>(55.56+44.44 </a:t>
            </a:r>
            <a:r>
              <a:rPr lang="ko-KR" altLang="en-US" dirty="0" smtClean="0"/>
              <a:t>혹은 </a:t>
            </a:r>
            <a:r>
              <a:rPr lang="en-US" altLang="ko-KR" dirty="0" smtClean="0"/>
              <a:t>50.00+50.00) 100%</a:t>
            </a:r>
            <a:r>
              <a:rPr lang="ko-KR" altLang="en-US" dirty="0" smtClean="0"/>
              <a:t>가 됨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if </a:t>
            </a:r>
            <a:r>
              <a:rPr lang="ko-KR" altLang="en-US" dirty="0" smtClean="0"/>
              <a:t>문</a:t>
            </a:r>
            <a:r>
              <a:rPr lang="en-US" altLang="ko-KR" dirty="0" smtClean="0"/>
              <a:t>, format </a:t>
            </a:r>
            <a:r>
              <a:rPr lang="ko-KR" altLang="en-US" dirty="0" smtClean="0"/>
              <a:t>문</a:t>
            </a:r>
            <a:r>
              <a:rPr lang="en-US" altLang="ko-KR" dirty="0" smtClean="0"/>
              <a:t>, label</a:t>
            </a:r>
            <a:r>
              <a:rPr lang="ko-KR" altLang="en-US" dirty="0" smtClean="0"/>
              <a:t>문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keylabel</a:t>
            </a:r>
            <a:r>
              <a:rPr lang="ko-KR" altLang="en-US" dirty="0" smtClean="0"/>
              <a:t>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퍼센트 나누기 모두 써야 함</a:t>
            </a:r>
            <a:endParaRPr lang="en-US" altLang="ko-K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149" y="1124744"/>
            <a:ext cx="435202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if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문</a:t>
            </a:r>
            <a:r>
              <a:rPr lang="ko-KR" altLang="en-US" sz="4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에 대해 더 알아보기</a:t>
            </a:r>
            <a:endParaRPr lang="ko-KR" altLang="en-US" sz="4000" b="1" spc="-150" dirty="0">
              <a:solidFill>
                <a:schemeClr val="accent1">
                  <a:lumMod val="75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6146491" cy="3240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800" dirty="0" smtClean="0"/>
              <a:t>test </a:t>
            </a:r>
            <a:r>
              <a:rPr lang="en-US" altLang="ko-KR" sz="2800" b="1" dirty="0" err="1" smtClean="0"/>
              <a:t>eq</a:t>
            </a:r>
            <a:r>
              <a:rPr lang="en-US" altLang="ko-KR" sz="2800" dirty="0" smtClean="0"/>
              <a:t> 30 : </a:t>
            </a:r>
            <a:r>
              <a:rPr lang="en-US" altLang="ko-KR" sz="2800" b="1" dirty="0" smtClean="0"/>
              <a:t>eq</a:t>
            </a:r>
            <a:r>
              <a:rPr lang="en-US" altLang="ko-KR" sz="2800" dirty="0" smtClean="0"/>
              <a:t>ual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800" dirty="0" smtClean="0"/>
              <a:t>test </a:t>
            </a:r>
            <a:r>
              <a:rPr lang="en-US" altLang="ko-KR" sz="2800" b="1" dirty="0" err="1" smtClean="0"/>
              <a:t>gt</a:t>
            </a:r>
            <a:r>
              <a:rPr lang="en-US" altLang="ko-KR" sz="2800" dirty="0" smtClean="0"/>
              <a:t> 30 : </a:t>
            </a:r>
            <a:r>
              <a:rPr lang="en-US" altLang="ko-KR" sz="2800" b="1" dirty="0" smtClean="0"/>
              <a:t>g</a:t>
            </a:r>
            <a:r>
              <a:rPr lang="en-US" altLang="ko-KR" sz="2800" dirty="0" smtClean="0"/>
              <a:t>reater </a:t>
            </a:r>
            <a:r>
              <a:rPr lang="en-US" altLang="ko-KR" sz="2800" b="1" dirty="0" smtClean="0"/>
              <a:t>t</a:t>
            </a:r>
            <a:r>
              <a:rPr lang="en-US" altLang="ko-KR" sz="2800" dirty="0" smtClean="0"/>
              <a:t>han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altLang="ko-KR" sz="2800" dirty="0" smtClean="0"/>
              <a:t>test </a:t>
            </a:r>
            <a:r>
              <a:rPr lang="en-US" altLang="ko-KR" sz="2800" b="1" dirty="0" err="1" smtClean="0"/>
              <a:t>ge</a:t>
            </a:r>
            <a:r>
              <a:rPr lang="en-US" altLang="ko-KR" sz="2800" dirty="0" smtClean="0"/>
              <a:t> 30 : </a:t>
            </a:r>
            <a:r>
              <a:rPr lang="en-US" altLang="ko-KR" sz="2800" b="1" dirty="0" smtClean="0"/>
              <a:t>g</a:t>
            </a:r>
            <a:r>
              <a:rPr lang="en-US" altLang="ko-KR" sz="2800" dirty="0" smtClean="0"/>
              <a:t>reater than or </a:t>
            </a:r>
            <a:r>
              <a:rPr lang="en-US" altLang="ko-KR" sz="2800" b="1" dirty="0" smtClean="0"/>
              <a:t>e</a:t>
            </a:r>
            <a:r>
              <a:rPr lang="en-US" altLang="ko-KR" sz="2800" dirty="0" smtClean="0"/>
              <a:t>qual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800" dirty="0" smtClean="0"/>
              <a:t>test </a:t>
            </a:r>
            <a:r>
              <a:rPr lang="en-US" altLang="ko-KR" sz="2800" b="1" dirty="0" err="1" smtClean="0"/>
              <a:t>lt</a:t>
            </a:r>
            <a:r>
              <a:rPr lang="en-US" altLang="ko-KR" sz="2800" dirty="0" smtClean="0"/>
              <a:t> 30 : </a:t>
            </a:r>
            <a:r>
              <a:rPr lang="en-US" altLang="ko-KR" sz="2800" b="1" dirty="0" smtClean="0"/>
              <a:t>l</a:t>
            </a:r>
            <a:r>
              <a:rPr lang="en-US" altLang="ko-KR" sz="2800" dirty="0" smtClean="0"/>
              <a:t>ess </a:t>
            </a:r>
            <a:r>
              <a:rPr lang="en-US" altLang="ko-KR" sz="2800" b="1" dirty="0" smtClean="0"/>
              <a:t>t</a:t>
            </a:r>
            <a:r>
              <a:rPr lang="en-US" altLang="ko-KR" sz="2800" dirty="0" smtClean="0"/>
              <a:t>han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800" dirty="0" smtClean="0"/>
              <a:t>test </a:t>
            </a:r>
            <a:r>
              <a:rPr lang="en-US" altLang="ko-KR" sz="2800" b="1" dirty="0" smtClean="0"/>
              <a:t>le</a:t>
            </a:r>
            <a:r>
              <a:rPr lang="en-US" altLang="ko-KR" sz="2800" dirty="0" smtClean="0"/>
              <a:t> 30 : </a:t>
            </a:r>
            <a:r>
              <a:rPr lang="en-US" altLang="ko-KR" sz="2800" b="1" dirty="0" smtClean="0"/>
              <a:t>l</a:t>
            </a:r>
            <a:r>
              <a:rPr lang="en-US" altLang="ko-KR" sz="2800" dirty="0" smtClean="0"/>
              <a:t>ess than or </a:t>
            </a:r>
            <a:r>
              <a:rPr lang="en-US" altLang="ko-KR" sz="2800" b="1" dirty="0" smtClean="0"/>
              <a:t>e</a:t>
            </a:r>
            <a:r>
              <a:rPr lang="en-US" altLang="ko-KR" sz="2800" dirty="0" smtClean="0"/>
              <a:t>qual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476672"/>
            <a:ext cx="20040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err="1" smtClean="0"/>
              <a:t>sas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책 </a:t>
            </a:r>
            <a:r>
              <a:rPr lang="en-US" altLang="ko-KR" sz="2400" b="1" dirty="0" smtClean="0"/>
              <a:t>118</a:t>
            </a:r>
            <a:r>
              <a:rPr lang="ko-KR" altLang="en-US" sz="2400" b="1" dirty="0" smtClean="0"/>
              <a:t>쪽</a:t>
            </a:r>
            <a:endParaRPr lang="ko-KR" altLang="en-US" sz="2400" b="1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5536" y="5085184"/>
            <a:ext cx="83529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  <a:sym typeface="Wingdings" pitchFamily="2" charset="2"/>
              </a:rPr>
              <a:t></a:t>
            </a:r>
            <a:r>
              <a:rPr kumimoji="0" lang="ko-KR" altLang="en-US" sz="4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응용</a:t>
            </a:r>
            <a:r>
              <a:rPr lang="en-US" altLang="ko-KR" sz="40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</a:rPr>
              <a:t> :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spc="-150" dirty="0" smtClean="0">
                <a:ea typeface="문체부 제목 돋음체" pitchFamily="49" charset="-127"/>
                <a:cs typeface="+mj-cs"/>
              </a:rPr>
              <a:t>   if test le 30 then </a:t>
            </a:r>
            <a:r>
              <a:rPr lang="en-US" altLang="ko-KR" sz="3200" spc="-150" dirty="0" err="1" smtClean="0">
                <a:ea typeface="문체부 제목 돋음체" pitchFamily="49" charset="-127"/>
                <a:cs typeface="+mj-cs"/>
              </a:rPr>
              <a:t>test</a:t>
            </a:r>
            <a:r>
              <a:rPr lang="en-US" altLang="ko-KR" sz="3200" spc="-150" dirty="0" err="1">
                <a:ea typeface="문체부 제목 돋음체" pitchFamily="49" charset="-127"/>
                <a:cs typeface="+mj-cs"/>
              </a:rPr>
              <a:t>i</a:t>
            </a:r>
            <a:r>
              <a:rPr lang="en-US" altLang="ko-KR" sz="3200" spc="-150" dirty="0" smtClean="0">
                <a:ea typeface="문체부 제목 돋음체" pitchFamily="49" charset="-127"/>
                <a:cs typeface="+mj-cs"/>
              </a:rPr>
              <a:t>=1</a:t>
            </a:r>
            <a:r>
              <a:rPr lang="en-US" altLang="ko-KR" sz="3200" spc="-150" dirty="0" smtClean="0">
                <a:ea typeface="문체부 제목 돋음체" pitchFamily="49" charset="-127"/>
                <a:cs typeface="+mj-cs"/>
              </a:rPr>
              <a:t>;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   if test </a:t>
            </a:r>
            <a:r>
              <a:rPr lang="en-US" altLang="ko-KR" sz="3200" spc="-150" dirty="0" smtClean="0">
                <a:ea typeface="문체부 제목 돋음체" pitchFamily="49" charset="-127"/>
                <a:cs typeface="+mj-cs"/>
              </a:rPr>
              <a:t>l</a:t>
            </a:r>
            <a:r>
              <a:rPr kumimoji="0" lang="en-US" altLang="ko-KR" sz="32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t</a:t>
            </a:r>
            <a:r>
              <a:rPr kumimoji="0" lang="en-US" altLang="ko-KR" sz="3200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 </a:t>
            </a: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30</a:t>
            </a:r>
            <a:r>
              <a:rPr kumimoji="0" lang="en-US" altLang="ko-KR" sz="3200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 or test </a:t>
            </a:r>
            <a:r>
              <a:rPr kumimoji="0" lang="en-US" altLang="ko-KR" sz="3200" i="0" u="none" strike="noStrike" kern="1200" cap="none" spc="-15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ge</a:t>
            </a:r>
            <a:r>
              <a:rPr kumimoji="0" lang="en-US" altLang="ko-KR" sz="3200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 90 then </a:t>
            </a:r>
            <a:r>
              <a:rPr kumimoji="0" lang="en-US" altLang="ko-KR" sz="3200" i="0" u="none" strike="noStrike" kern="1200" cap="none" spc="-15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testi</a:t>
            </a:r>
            <a:r>
              <a:rPr kumimoji="0" lang="en-US" altLang="ko-KR" sz="3200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=2</a:t>
            </a:r>
            <a:r>
              <a:rPr kumimoji="0" lang="en-US" altLang="ko-KR" sz="3200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</a:rPr>
              <a:t>;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   if test </a:t>
            </a:r>
            <a:r>
              <a:rPr lang="en-US" altLang="ko-KR" sz="3200" spc="-150" noProof="0" dirty="0" err="1" smtClean="0">
                <a:ea typeface="문체부 제목 돋음체" pitchFamily="49" charset="-127"/>
                <a:cs typeface="+mj-cs"/>
              </a:rPr>
              <a:t>lt</a:t>
            </a: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 90 and test </a:t>
            </a:r>
            <a:r>
              <a:rPr lang="en-US" altLang="ko-KR" sz="3200" spc="-150" noProof="0" dirty="0" err="1" smtClean="0">
                <a:ea typeface="문체부 제목 돋음체" pitchFamily="49" charset="-127"/>
                <a:cs typeface="+mj-cs"/>
              </a:rPr>
              <a:t>ge</a:t>
            </a: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 70 then </a:t>
            </a:r>
            <a:r>
              <a:rPr lang="en-US" altLang="ko-KR" sz="3200" spc="-150" noProof="0" dirty="0" err="1" smtClean="0">
                <a:ea typeface="문체부 제목 돋음체" pitchFamily="49" charset="-127"/>
                <a:cs typeface="+mj-cs"/>
              </a:rPr>
              <a:t>testi</a:t>
            </a: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=3</a:t>
            </a:r>
            <a:r>
              <a:rPr lang="en-US" altLang="ko-KR" sz="3200" spc="-150" noProof="0" dirty="0" smtClean="0">
                <a:ea typeface="문체부 제목 돋음체" pitchFamily="49" charset="-127"/>
                <a:cs typeface="+mj-cs"/>
              </a:rPr>
              <a:t>;</a:t>
            </a:r>
            <a:endParaRPr kumimoji="0" lang="ko-KR" altLang="en-US" sz="3200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+mn-lt"/>
              <a:ea typeface="문체부 제목 돋음체" pitchFamily="49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만약 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test(</a:t>
            </a:r>
            <a:r>
              <a:rPr lang="ko-KR" altLang="en-US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시험점수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) </a:t>
            </a:r>
            <a:r>
              <a:rPr lang="ko-KR" altLang="en-US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별로 등급을 정하고 싶다면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?</a:t>
            </a:r>
            <a:endParaRPr lang="ko-KR" altLang="en-US" sz="3200" b="1" spc="-150" dirty="0">
              <a:solidFill>
                <a:schemeClr val="accent1">
                  <a:lumMod val="75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259632" y="1340768"/>
          <a:ext cx="655272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학점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점수</a:t>
                      </a:r>
                      <a:endParaRPr lang="ko-KR" altLang="en-US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A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90</a:t>
                      </a:r>
                      <a:r>
                        <a:rPr lang="ko-KR" altLang="en-US" sz="2400" b="1" dirty="0" smtClean="0"/>
                        <a:t>점 이상</a:t>
                      </a:r>
                      <a:endParaRPr lang="en-US" altLang="ko-KR" sz="2400" b="1" dirty="0" smtClean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B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70</a:t>
                      </a:r>
                      <a:r>
                        <a:rPr lang="ko-KR" altLang="en-US" sz="2400" b="1" dirty="0" smtClean="0"/>
                        <a:t>점 이상 </a:t>
                      </a:r>
                      <a:r>
                        <a:rPr lang="en-US" altLang="ko-KR" sz="2400" b="1" dirty="0" smtClean="0"/>
                        <a:t>90</a:t>
                      </a:r>
                      <a:r>
                        <a:rPr lang="ko-KR" altLang="en-US" sz="2400" b="1" dirty="0" smtClean="0"/>
                        <a:t>점 미만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C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70</a:t>
                      </a:r>
                      <a:r>
                        <a:rPr lang="ko-KR" altLang="en-US" sz="2400" b="1" dirty="0" smtClean="0"/>
                        <a:t>점 미만</a:t>
                      </a:r>
                      <a:endParaRPr lang="ko-KR" alt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5112568" cy="16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836712"/>
            <a:ext cx="68774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test1 </a:t>
            </a:r>
            <a:r>
              <a:rPr lang="ko-KR" altLang="en-US" sz="2400" b="1" dirty="0" smtClean="0"/>
              <a:t>이라는 변수를 사용하여 표를 만들어 보자</a:t>
            </a:r>
            <a:r>
              <a:rPr lang="en-US" altLang="ko-KR" sz="2400" b="1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58" y="2348880"/>
            <a:ext cx="2456898" cy="3344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805" y="2564904"/>
            <a:ext cx="3744416" cy="269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33265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if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문</a:t>
            </a:r>
            <a:r>
              <a:rPr lang="ko-KR" altLang="en-US" sz="4000" b="1" spc="-15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문체부 제목 돋음체" pitchFamily="49" charset="-127"/>
              </a:rPr>
              <a:t>에 대해 더 알아보기</a:t>
            </a:r>
            <a:endParaRPr lang="ko-KR" altLang="en-US" sz="4000" b="1" spc="-150" dirty="0">
              <a:solidFill>
                <a:schemeClr val="accent1">
                  <a:lumMod val="75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67665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2800" dirty="0" smtClean="0"/>
              <a:t>if </a:t>
            </a:r>
            <a:r>
              <a:rPr lang="en-US" altLang="ko-KR" sz="2800" dirty="0" err="1" smtClean="0"/>
              <a:t>gra</a:t>
            </a:r>
            <a:r>
              <a:rPr lang="en-US" altLang="ko-KR" sz="2800" dirty="0" smtClean="0"/>
              <a:t>=1 or </a:t>
            </a:r>
            <a:r>
              <a:rPr lang="en-US" altLang="ko-KR" sz="2800" dirty="0" err="1" smtClean="0"/>
              <a:t>gra</a:t>
            </a:r>
            <a:r>
              <a:rPr lang="en-US" altLang="ko-KR" sz="2800" dirty="0" smtClean="0"/>
              <a:t>=2 or </a:t>
            </a:r>
            <a:r>
              <a:rPr lang="en-US" altLang="ko-KR" sz="2800" dirty="0" err="1" smtClean="0"/>
              <a:t>gra</a:t>
            </a:r>
            <a:r>
              <a:rPr lang="en-US" altLang="ko-KR" sz="2800" dirty="0" smtClean="0"/>
              <a:t>=3 then </a:t>
            </a:r>
            <a:r>
              <a:rPr lang="en-US" altLang="ko-KR" sz="2800" dirty="0" err="1" smtClean="0"/>
              <a:t>grai</a:t>
            </a:r>
            <a:r>
              <a:rPr lang="en-US" altLang="ko-KR" sz="2800" dirty="0" smtClean="0"/>
              <a:t>=1;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2800" b="1" dirty="0" smtClean="0"/>
              <a:t>=</a:t>
            </a:r>
            <a:r>
              <a:rPr lang="en-US" altLang="ko-KR" sz="2800" dirty="0" smtClean="0"/>
              <a:t> if </a:t>
            </a:r>
            <a:r>
              <a:rPr lang="en-US" altLang="ko-KR" sz="2800" dirty="0" err="1" smtClean="0"/>
              <a:t>gra</a:t>
            </a:r>
            <a:r>
              <a:rPr lang="en-US" altLang="ko-KR" sz="2800" dirty="0" smtClean="0"/>
              <a:t> in (1,2,3) then </a:t>
            </a:r>
            <a:r>
              <a:rPr lang="en-US" altLang="ko-KR" sz="2800" dirty="0" err="1" smtClean="0"/>
              <a:t>grai</a:t>
            </a:r>
            <a:r>
              <a:rPr lang="en-US" altLang="ko-KR" sz="2800" dirty="0" smtClean="0"/>
              <a:t>=1;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23528" y="3140968"/>
            <a:ext cx="83529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문체부 제목 돋음체" pitchFamily="49" charset="-127"/>
                <a:cs typeface="+mj-cs"/>
                <a:sym typeface="Wingdings" pitchFamily="2" charset="2"/>
              </a:rPr>
              <a:t></a:t>
            </a:r>
            <a:r>
              <a:rPr lang="en-US" altLang="ko-KR" sz="36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 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1, 2, 3</a:t>
            </a:r>
            <a:r>
              <a:rPr lang="ko-KR" altLang="en-US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학년 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VS 4</a:t>
            </a:r>
            <a:r>
              <a:rPr lang="ko-KR" altLang="en-US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학년을 비교하고 싶다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  <a:sym typeface="Wingdings" pitchFamily="2" charset="2"/>
              </a:rPr>
              <a:t>.</a:t>
            </a:r>
            <a:r>
              <a:rPr lang="en-US" altLang="ko-KR" sz="3200" b="1" spc="-150" dirty="0" smtClean="0">
                <a:solidFill>
                  <a:schemeClr val="accent1">
                    <a:lumMod val="75000"/>
                  </a:schemeClr>
                </a:solidFill>
                <a:ea typeface="문체부 제목 돋음체" pitchFamily="49" charset="-127"/>
                <a:cs typeface="+mj-cs"/>
              </a:rPr>
              <a:t> </a:t>
            </a:r>
            <a:endParaRPr lang="en-US" altLang="ko-KR" sz="3600" b="1" spc="-150" dirty="0" smtClean="0">
              <a:solidFill>
                <a:schemeClr val="accent1">
                  <a:lumMod val="75000"/>
                </a:schemeClr>
              </a:solidFill>
              <a:ea typeface="문체부 제목 돋음체" pitchFamily="49" charset="-127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spc="-150" dirty="0" smtClean="0">
                <a:ea typeface="문체부 제목 돋음체" pitchFamily="49" charset="-127"/>
                <a:cs typeface="+mj-cs"/>
              </a:rPr>
              <a:t>   </a:t>
            </a:r>
            <a:endParaRPr kumimoji="0" lang="ko-KR" altLang="en-US" sz="2800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+mn-lt"/>
              <a:ea typeface="문체부 제목 돋음체" pitchFamily="49" charset="-127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1714"/>
            <a:ext cx="2886154" cy="296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382</Words>
  <Application>Microsoft Office PowerPoint</Application>
  <PresentationFormat>화면 슬라이드 쇼(4:3)</PresentationFormat>
  <Paragraphs>67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표 만들기 3</vt:lpstr>
      <vt:lpstr>퍼센트 나누기</vt:lpstr>
      <vt:lpstr>응용!</vt:lpstr>
      <vt:lpstr>if 문</vt:lpstr>
      <vt:lpstr>총 연습문제</vt:lpstr>
      <vt:lpstr>if 문에 대해 더 알아보기</vt:lpstr>
      <vt:lpstr>만약 test(시험점수) 별로 등급을 정하고 싶다면?</vt:lpstr>
      <vt:lpstr>PowerPoint 프레젠테이션</vt:lpstr>
      <vt:lpstr>if 문에 대해 더 알아보기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표 만들기 3</dc:title>
  <dc:creator>samsung</dc:creator>
  <cp:lastModifiedBy>user</cp:lastModifiedBy>
  <cp:revision>36</cp:revision>
  <dcterms:created xsi:type="dcterms:W3CDTF">2014-10-09T12:04:43Z</dcterms:created>
  <dcterms:modified xsi:type="dcterms:W3CDTF">2014-08-13T08:43:22Z</dcterms:modified>
</cp:coreProperties>
</file>