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2"/>
  </p:notesMasterIdLst>
  <p:handoutMasterIdLst>
    <p:handoutMasterId r:id="rId73"/>
  </p:handoutMasterIdLst>
  <p:sldIdLst>
    <p:sldId id="256" r:id="rId2"/>
    <p:sldId id="331" r:id="rId3"/>
    <p:sldId id="332" r:id="rId4"/>
    <p:sldId id="536" r:id="rId5"/>
    <p:sldId id="547" r:id="rId6"/>
    <p:sldId id="548" r:id="rId7"/>
    <p:sldId id="549" r:id="rId8"/>
    <p:sldId id="550" r:id="rId9"/>
    <p:sldId id="546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85" r:id="rId45"/>
    <p:sldId id="586" r:id="rId46"/>
    <p:sldId id="587" r:id="rId47"/>
    <p:sldId id="588" r:id="rId48"/>
    <p:sldId id="589" r:id="rId49"/>
    <p:sldId id="590" r:id="rId50"/>
    <p:sldId id="591" r:id="rId51"/>
    <p:sldId id="592" r:id="rId52"/>
    <p:sldId id="593" r:id="rId53"/>
    <p:sldId id="594" r:id="rId54"/>
    <p:sldId id="595" r:id="rId55"/>
    <p:sldId id="596" r:id="rId56"/>
    <p:sldId id="597" r:id="rId57"/>
    <p:sldId id="598" r:id="rId58"/>
    <p:sldId id="599" r:id="rId59"/>
    <p:sldId id="600" r:id="rId60"/>
    <p:sldId id="601" r:id="rId61"/>
    <p:sldId id="602" r:id="rId62"/>
    <p:sldId id="603" r:id="rId63"/>
    <p:sldId id="604" r:id="rId64"/>
    <p:sldId id="605" r:id="rId65"/>
    <p:sldId id="606" r:id="rId66"/>
    <p:sldId id="607" r:id="rId67"/>
    <p:sldId id="608" r:id="rId68"/>
    <p:sldId id="609" r:id="rId69"/>
    <p:sldId id="330" r:id="rId70"/>
    <p:sldId id="305" r:id="rId71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CCFFFF"/>
    <a:srgbClr val="FFFFCC"/>
    <a:srgbClr val="CC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0422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624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32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54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008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97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200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211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494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26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554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장 파일과 예외처리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파일에서 읽기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847" y="3096687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open("d:\\input.txt", "</a:t>
            </a:r>
            <a:r>
              <a:rPr lang="en-US" altLang="ko-KR" dirty="0" smtClean="0"/>
              <a:t>r“, </a:t>
            </a:r>
            <a:r>
              <a:rPr lang="en-US" altLang="ko-KR" dirty="0"/>
              <a:t>encoding=“utf-8</a:t>
            </a:r>
            <a:r>
              <a:rPr lang="en-US" altLang="ko-KR" dirty="0" smtClean="0"/>
              <a:t>”)</a:t>
            </a:r>
            <a:endParaRPr lang="en-US" altLang="ko-KR" dirty="0"/>
          </a:p>
          <a:p>
            <a:pPr latinLnBrk="1"/>
            <a:r>
              <a:rPr lang="en-US" altLang="ko-KR" dirty="0"/>
              <a:t>line = </a:t>
            </a:r>
            <a:r>
              <a:rPr lang="en-US" altLang="ko-KR" dirty="0" err="1"/>
              <a:t>infile.readline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while line != "" :</a:t>
            </a:r>
          </a:p>
          <a:p>
            <a:pPr latinLnBrk="1"/>
            <a:r>
              <a:rPr lang="en-US" altLang="ko-KR" dirty="0"/>
              <a:t>	print(line)</a:t>
            </a:r>
          </a:p>
          <a:p>
            <a:pPr latinLnBrk="1"/>
            <a:r>
              <a:rPr lang="en-US" altLang="ko-KR" dirty="0"/>
              <a:t>	line = </a:t>
            </a:r>
            <a:r>
              <a:rPr lang="en-US" altLang="ko-KR" dirty="0" err="1">
                <a:solidFill>
                  <a:srgbClr val="FF0000"/>
                </a:solidFill>
              </a:rPr>
              <a:t>infile.readline</a:t>
            </a:r>
            <a:r>
              <a:rPr lang="en-US" altLang="ko-KR" dirty="0" smtClean="0">
                <a:solidFill>
                  <a:srgbClr val="FF0000"/>
                </a:solidFill>
              </a:rPr>
              <a:t>().</a:t>
            </a:r>
            <a:r>
              <a:rPr lang="en-US" altLang="ko-KR" dirty="0" err="1" smtClean="0">
                <a:solidFill>
                  <a:srgbClr val="FF0000"/>
                </a:solidFill>
              </a:rPr>
              <a:t>rstrip</a:t>
            </a:r>
            <a:r>
              <a:rPr lang="en-US" altLang="ko-KR" dirty="0" smtClean="0">
                <a:solidFill>
                  <a:srgbClr val="FF0000"/>
                </a:solidFill>
              </a:rPr>
              <a:t>()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847" y="4917784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홍길동</a:t>
            </a:r>
            <a:endParaRPr lang="ko-KR" altLang="en-US" dirty="0"/>
          </a:p>
          <a:p>
            <a:r>
              <a:rPr lang="ko-KR" altLang="en-US" dirty="0"/>
              <a:t>김철수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846" y="2106587"/>
            <a:ext cx="7769327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ko-KR" altLang="en-US" dirty="0"/>
              <a:t>홍길동</a:t>
            </a:r>
          </a:p>
          <a:p>
            <a:pPr latinLnBrk="1"/>
            <a:r>
              <a:rPr lang="ko-KR" altLang="en-US" dirty="0"/>
              <a:t>김철수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846" y="1737255"/>
            <a:ext cx="9925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input.txt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89006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 쓰기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847" y="3096687"/>
            <a:ext cx="776932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smtClean="0"/>
              <a:t>outfile</a:t>
            </a:r>
            <a:r>
              <a:rPr lang="en-US" altLang="ko-KR" dirty="0" smtClean="0"/>
              <a:t> </a:t>
            </a:r>
            <a:r>
              <a:rPr lang="en-US" altLang="ko-KR" dirty="0"/>
              <a:t>= open("d</a:t>
            </a:r>
            <a:r>
              <a:rPr lang="en-US" altLang="ko-KR" dirty="0" smtClean="0"/>
              <a:t>:\\output.txt</a:t>
            </a:r>
            <a:r>
              <a:rPr lang="en-US" altLang="ko-KR" dirty="0"/>
              <a:t>", </a:t>
            </a:r>
            <a:r>
              <a:rPr lang="en-US" altLang="ko-KR" dirty="0" smtClean="0"/>
              <a:t>“w")</a:t>
            </a:r>
            <a:endParaRPr lang="en-US" altLang="ko-KR" dirty="0"/>
          </a:p>
          <a:p>
            <a:pPr latinLnBrk="1"/>
            <a:r>
              <a:rPr lang="en-US" altLang="ko-KR" dirty="0" err="1"/>
              <a:t>outfile.write</a:t>
            </a:r>
            <a:r>
              <a:rPr lang="en-US" altLang="ko-KR" dirty="0"/>
              <a:t>("</a:t>
            </a:r>
            <a:r>
              <a:rPr lang="ko-KR" altLang="en-US" dirty="0"/>
              <a:t>김영희</a:t>
            </a:r>
            <a:r>
              <a:rPr lang="en-US" altLang="ko-KR" dirty="0"/>
              <a:t>\n")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847" y="4672234"/>
            <a:ext cx="7769327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ko-KR" altLang="en-US" dirty="0" smtClean="0"/>
              <a:t>김영희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847" y="4302902"/>
            <a:ext cx="11336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output.txt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91748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닫기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603" y="1951468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 = open("test.txt", "w")	# </a:t>
            </a:r>
            <a:r>
              <a:rPr lang="ko-KR" altLang="en-US" dirty="0"/>
              <a:t>파일을 연다</a:t>
            </a:r>
            <a:r>
              <a:rPr lang="en-US" altLang="ko-KR" dirty="0"/>
              <a:t>.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여기서 여러 가지 작업을 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f.close</a:t>
            </a:r>
            <a:r>
              <a:rPr lang="en-US" altLang="ko-KR" dirty="0"/>
              <a:t>()			# </a:t>
            </a:r>
            <a:r>
              <a:rPr lang="ko-KR" altLang="en-US" dirty="0"/>
              <a:t>파일을 닫는다</a:t>
            </a:r>
            <a:r>
              <a:rPr lang="en-US" altLang="ko-KR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601" y="3430184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try:			# </a:t>
            </a:r>
            <a:r>
              <a:rPr lang="ko-KR" altLang="en-US" dirty="0"/>
              <a:t>예외가 발생할 가능성이 있는 작업들을 여기에 둔다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f = open("test.txt", "w")</a:t>
            </a:r>
          </a:p>
          <a:p>
            <a:pPr latinLnBrk="1"/>
            <a:r>
              <a:rPr lang="en-US" altLang="ko-KR" dirty="0"/>
              <a:t>   # </a:t>
            </a:r>
            <a:r>
              <a:rPr lang="ko-KR" altLang="en-US" dirty="0"/>
              <a:t>여기서 여러 가지 작업을 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finally:		</a:t>
            </a:r>
            <a:r>
              <a:rPr lang="en-US" altLang="ko-KR" dirty="0" smtClean="0"/>
              <a:t>	# </a:t>
            </a:r>
            <a:r>
              <a:rPr lang="ko-KR" altLang="en-US" dirty="0"/>
              <a:t>예외가 발생하더라도 반드시 실행된다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f.close</a:t>
            </a:r>
            <a:r>
              <a:rPr lang="en-US" altLang="ko-KR" dirty="0"/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601" y="5185899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with open("test.txt", "w") as f: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f.write</a:t>
            </a:r>
            <a:r>
              <a:rPr lang="en-US" altLang="ko-KR" dirty="0"/>
              <a:t>("</a:t>
            </a:r>
            <a:r>
              <a:rPr lang="ko-KR" altLang="en-US" dirty="0"/>
              <a:t>김영희</a:t>
            </a:r>
            <a:r>
              <a:rPr lang="en-US" altLang="ko-KR" dirty="0"/>
              <a:t>\n")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f.write</a:t>
            </a:r>
            <a:r>
              <a:rPr lang="en-US" altLang="ko-KR" dirty="0"/>
              <a:t>("</a:t>
            </a:r>
            <a:r>
              <a:rPr lang="ko-KR" altLang="en-US" dirty="0" err="1"/>
              <a:t>최자영</a:t>
            </a:r>
            <a:r>
              <a:rPr lang="en-US" altLang="ko-KR" dirty="0"/>
              <a:t>\n")</a:t>
            </a:r>
          </a:p>
          <a:p>
            <a:r>
              <a:rPr lang="en-US" altLang="ko-KR" dirty="0" smtClean="0"/>
              <a:t># </a:t>
            </a:r>
            <a:r>
              <a:rPr lang="ko-KR" altLang="en-US" dirty="0"/>
              <a:t>블록을 빠져나오면 자동으로 파일이 닫쳐진다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81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매출 파일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입력 파일에 상점의 일별 매출이 저장되어 있다고 하자</a:t>
            </a:r>
            <a:r>
              <a:rPr lang="en-US" altLang="ko-KR" dirty="0"/>
              <a:t>. </a:t>
            </a:r>
            <a:r>
              <a:rPr lang="ko-KR" altLang="en-US" dirty="0"/>
              <a:t>이것을 읽어서 일별 평균 매출과 총 매출을 계산한 후에 다른 파일에 출력하는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846" y="3065375"/>
            <a:ext cx="7769327" cy="14773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1000000</a:t>
            </a:r>
          </a:p>
          <a:p>
            <a:r>
              <a:rPr lang="en-US" altLang="ko-KR" dirty="0"/>
              <a:t>1000000</a:t>
            </a:r>
          </a:p>
          <a:p>
            <a:r>
              <a:rPr lang="en-US" altLang="ko-KR" dirty="0"/>
              <a:t>1000000</a:t>
            </a:r>
          </a:p>
          <a:p>
            <a:r>
              <a:rPr lang="en-US" altLang="ko-KR" dirty="0"/>
              <a:t>500000</a:t>
            </a:r>
          </a:p>
          <a:p>
            <a:r>
              <a:rPr lang="en-US" altLang="ko-KR" dirty="0"/>
              <a:t>1500000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846" y="2696043"/>
            <a:ext cx="10310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sales.txt</a:t>
            </a:r>
            <a:endParaRPr lang="ko-KR" alt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846" y="5334256"/>
            <a:ext cx="7769327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총매출</a:t>
            </a:r>
            <a:r>
              <a:rPr lang="ko-KR" altLang="en-US" dirty="0"/>
              <a:t> </a:t>
            </a:r>
            <a:r>
              <a:rPr lang="en-US" altLang="ko-KR" dirty="0"/>
              <a:t>= 5000000</a:t>
            </a:r>
          </a:p>
          <a:p>
            <a:r>
              <a:rPr lang="ko-KR" altLang="en-US" dirty="0"/>
              <a:t>평균 </a:t>
            </a:r>
            <a:r>
              <a:rPr lang="ko-KR" altLang="en-US" dirty="0" err="1"/>
              <a:t>일매출</a:t>
            </a:r>
            <a:r>
              <a:rPr lang="ko-KR" altLang="en-US" dirty="0"/>
              <a:t> </a:t>
            </a:r>
            <a:r>
              <a:rPr lang="en-US" altLang="ko-KR" dirty="0"/>
              <a:t>= </a:t>
            </a:r>
            <a:r>
              <a:rPr lang="en-US" altLang="ko-KR" dirty="0" smtClean="0"/>
              <a:t>1000000.0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708846" y="4964924"/>
            <a:ext cx="14243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summary.txt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29692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smtClean="0"/>
              <a:t>매출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처리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092" y="723900"/>
            <a:ext cx="7769327" cy="59093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infilename</a:t>
            </a:r>
            <a:r>
              <a:rPr lang="en-US" altLang="ko-KR" dirty="0"/>
              <a:t> = input("</a:t>
            </a:r>
            <a:r>
              <a:rPr lang="ko-KR" altLang="en-US" dirty="0"/>
              <a:t>입력 파일 이름</a:t>
            </a:r>
            <a:r>
              <a:rPr lang="en-US" altLang="ko-KR" dirty="0"/>
              <a:t>: ");</a:t>
            </a:r>
          </a:p>
          <a:p>
            <a:pPr latinLnBrk="1"/>
            <a:r>
              <a:rPr lang="en-US" altLang="ko-KR" dirty="0" err="1"/>
              <a:t>outfilename</a:t>
            </a:r>
            <a:r>
              <a:rPr lang="en-US" altLang="ko-KR" dirty="0"/>
              <a:t> = input("</a:t>
            </a:r>
            <a:r>
              <a:rPr lang="ko-KR" altLang="en-US" dirty="0"/>
              <a:t>출력 파일 이름</a:t>
            </a:r>
            <a:r>
              <a:rPr lang="en-US" altLang="ko-KR" dirty="0"/>
              <a:t>: ");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 smtClean="0"/>
              <a:t>infile</a:t>
            </a:r>
            <a:r>
              <a:rPr lang="en-US" altLang="ko-KR" dirty="0" smtClean="0"/>
              <a:t> </a:t>
            </a:r>
            <a:r>
              <a:rPr lang="en-US" altLang="ko-KR" dirty="0"/>
              <a:t>= open(</a:t>
            </a:r>
            <a:r>
              <a:rPr lang="en-US" altLang="ko-KR" dirty="0" err="1"/>
              <a:t>infilename</a:t>
            </a:r>
            <a:r>
              <a:rPr lang="en-US" altLang="ko-KR" dirty="0"/>
              <a:t>, "r")</a:t>
            </a:r>
          </a:p>
          <a:p>
            <a:pPr latinLnBrk="1"/>
            <a:r>
              <a:rPr lang="en-US" altLang="ko-KR" dirty="0" err="1"/>
              <a:t>outfile</a:t>
            </a:r>
            <a:r>
              <a:rPr lang="en-US" altLang="ko-KR" dirty="0"/>
              <a:t> = open(</a:t>
            </a:r>
            <a:r>
              <a:rPr lang="en-US" altLang="ko-KR" dirty="0" err="1"/>
              <a:t>outfilename</a:t>
            </a:r>
            <a:r>
              <a:rPr lang="en-US" altLang="ko-KR" dirty="0"/>
              <a:t>, "w")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sum </a:t>
            </a:r>
            <a:r>
              <a:rPr lang="en-US" altLang="ko-KR" dirty="0"/>
              <a:t>= 0</a:t>
            </a:r>
          </a:p>
          <a:p>
            <a:pPr latinLnBrk="1"/>
            <a:r>
              <a:rPr lang="en-US" altLang="ko-KR" dirty="0"/>
              <a:t>count = 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line </a:t>
            </a:r>
            <a:r>
              <a:rPr lang="en-US" altLang="ko-KR" dirty="0"/>
              <a:t>= </a:t>
            </a:r>
            <a:r>
              <a:rPr lang="en-US" altLang="ko-KR" dirty="0" err="1"/>
              <a:t>infile.readline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while line != "" :</a:t>
            </a:r>
          </a:p>
          <a:p>
            <a:pPr latinLnBrk="1"/>
            <a:r>
              <a:rPr lang="en-US" altLang="ko-KR" dirty="0"/>
              <a:t>	s = </a:t>
            </a:r>
            <a:r>
              <a:rPr lang="en-US" altLang="ko-KR" dirty="0" err="1"/>
              <a:t>int</a:t>
            </a:r>
            <a:r>
              <a:rPr lang="en-US" altLang="ko-KR" dirty="0"/>
              <a:t>(line)</a:t>
            </a:r>
          </a:p>
          <a:p>
            <a:pPr latinLnBrk="1"/>
            <a:r>
              <a:rPr lang="en-US" altLang="ko-KR" dirty="0"/>
              <a:t>	sum += s</a:t>
            </a:r>
          </a:p>
          <a:p>
            <a:pPr latinLnBrk="1"/>
            <a:r>
              <a:rPr lang="en-US" altLang="ko-KR" dirty="0"/>
              <a:t>	count += 1</a:t>
            </a:r>
          </a:p>
          <a:p>
            <a:pPr latinLnBrk="1"/>
            <a:r>
              <a:rPr lang="en-US" altLang="ko-KR" dirty="0"/>
              <a:t>	line = </a:t>
            </a:r>
            <a:r>
              <a:rPr lang="en-US" altLang="ko-KR" dirty="0" err="1"/>
              <a:t>infile.readline</a:t>
            </a:r>
            <a:r>
              <a:rPr lang="en-US" altLang="ko-KR" dirty="0"/>
              <a:t>()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 smtClean="0"/>
              <a:t>outfile.write</a:t>
            </a:r>
            <a:r>
              <a:rPr lang="en-US" altLang="ko-KR" dirty="0"/>
              <a:t>("</a:t>
            </a:r>
            <a:r>
              <a:rPr lang="ko-KR" altLang="en-US" dirty="0" err="1"/>
              <a:t>총매출</a:t>
            </a:r>
            <a:r>
              <a:rPr lang="ko-KR" altLang="en-US" dirty="0"/>
              <a:t> </a:t>
            </a:r>
            <a:r>
              <a:rPr lang="en-US" altLang="ko-KR" dirty="0"/>
              <a:t>= "+ </a:t>
            </a:r>
            <a:r>
              <a:rPr lang="en-US" altLang="ko-KR" dirty="0" err="1"/>
              <a:t>str</a:t>
            </a:r>
            <a:r>
              <a:rPr lang="en-US" altLang="ko-KR" dirty="0"/>
              <a:t>(sum)+"\n")</a:t>
            </a:r>
          </a:p>
          <a:p>
            <a:pPr latinLnBrk="1"/>
            <a:r>
              <a:rPr lang="en-US" altLang="ko-KR" dirty="0" err="1"/>
              <a:t>outfile.write</a:t>
            </a:r>
            <a:r>
              <a:rPr lang="en-US" altLang="ko-KR" dirty="0"/>
              <a:t>("</a:t>
            </a:r>
            <a:r>
              <a:rPr lang="ko-KR" altLang="en-US" dirty="0"/>
              <a:t>평균 </a:t>
            </a:r>
            <a:r>
              <a:rPr lang="ko-KR" altLang="en-US" dirty="0" err="1"/>
              <a:t>일매출</a:t>
            </a:r>
            <a:r>
              <a:rPr lang="ko-KR" altLang="en-US" dirty="0"/>
              <a:t> </a:t>
            </a:r>
            <a:r>
              <a:rPr lang="en-US" altLang="ko-KR" dirty="0"/>
              <a:t>= "+ </a:t>
            </a:r>
            <a:r>
              <a:rPr lang="en-US" altLang="ko-KR" dirty="0" err="1"/>
              <a:t>str</a:t>
            </a:r>
            <a:r>
              <a:rPr lang="en-US" altLang="ko-KR" dirty="0"/>
              <a:t>(sum/count ))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 </a:t>
            </a:r>
          </a:p>
          <a:p>
            <a:pPr latinLnBrk="1"/>
            <a:r>
              <a:rPr lang="en-US" altLang="ko-KR" dirty="0" err="1"/>
              <a:t>outfile.close</a:t>
            </a:r>
            <a:r>
              <a:rPr lang="en-US" altLang="ko-KR" dirty="0"/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352565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텍스트 입출력 방법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769327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open("scores.txt", "r")</a:t>
            </a:r>
          </a:p>
          <a:p>
            <a:pPr latinLnBrk="1"/>
            <a:r>
              <a:rPr lang="en-US" altLang="ko-KR" dirty="0"/>
              <a:t>for line in </a:t>
            </a:r>
            <a:r>
              <a:rPr lang="en-US" altLang="ko-KR" dirty="0" err="1"/>
              <a:t>infile</a:t>
            </a:r>
            <a:r>
              <a:rPr lang="en-US" altLang="ko-KR" dirty="0"/>
              <a:t> :</a:t>
            </a:r>
          </a:p>
          <a:p>
            <a:pPr latinLnBrk="1"/>
            <a:r>
              <a:rPr lang="en-US" altLang="ko-KR" dirty="0"/>
              <a:t>	print(line)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800165"/>
            <a:ext cx="7769327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 = " Hello, World!\n"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s.strip</a:t>
            </a:r>
            <a:r>
              <a:rPr lang="en-US" altLang="ko-KR" dirty="0"/>
              <a:t>() </a:t>
            </a:r>
          </a:p>
          <a:p>
            <a:pPr latinLnBrk="1"/>
            <a:r>
              <a:rPr lang="en-US" altLang="ko-KR" dirty="0"/>
              <a:t>"Hello, World!"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"########this is example#####"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s.strip</a:t>
            </a:r>
            <a:r>
              <a:rPr lang="en-US" altLang="ko-KR" dirty="0"/>
              <a:t>('#') </a:t>
            </a:r>
          </a:p>
          <a:p>
            <a:pPr latinLnBrk="1"/>
            <a:r>
              <a:rPr lang="en-US" altLang="ko-KR" dirty="0"/>
              <a:t>'this is example’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"########this is example#####"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s.lstrip</a:t>
            </a:r>
            <a:r>
              <a:rPr lang="en-US" altLang="ko-KR" dirty="0"/>
              <a:t>('#') </a:t>
            </a:r>
          </a:p>
          <a:p>
            <a:pPr latinLnBrk="1"/>
            <a:r>
              <a:rPr lang="en-US" altLang="ko-KR" dirty="0"/>
              <a:t>'this is example#####’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s.rstrip</a:t>
            </a:r>
            <a:r>
              <a:rPr lang="en-US" altLang="ko-KR" dirty="0"/>
              <a:t>('#') </a:t>
            </a:r>
          </a:p>
          <a:p>
            <a:pPr latinLnBrk="1"/>
            <a:r>
              <a:rPr lang="en-US" altLang="ko-KR" dirty="0"/>
              <a:t> '########this is example'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684" y="3487722"/>
            <a:ext cx="23431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단어로 분리하기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65805" y="1710893"/>
            <a:ext cx="58483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단어로 분리하기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64" y="1788110"/>
            <a:ext cx="7769327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open("proverbs.txt", "r")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line in </a:t>
            </a:r>
            <a:r>
              <a:rPr lang="en-US" altLang="ko-KR" dirty="0" err="1"/>
              <a:t>infile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	line = </a:t>
            </a:r>
            <a:r>
              <a:rPr lang="en-US" altLang="ko-KR" dirty="0" err="1"/>
              <a:t>line.rstrip</a:t>
            </a:r>
            <a:r>
              <a:rPr lang="en-US" altLang="ko-KR" dirty="0"/>
              <a:t>()		# </a:t>
            </a:r>
            <a:r>
              <a:rPr lang="ko-KR" altLang="en-US" dirty="0"/>
              <a:t>오른쪽 공백 문자를 없앤다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word_list</a:t>
            </a:r>
            <a:r>
              <a:rPr lang="en-US" altLang="ko-KR" dirty="0"/>
              <a:t> = </a:t>
            </a:r>
            <a:r>
              <a:rPr lang="en-US" altLang="ko-KR" dirty="0" err="1"/>
              <a:t>line.split</a:t>
            </a:r>
            <a:r>
              <a:rPr lang="en-US" altLang="ko-KR" dirty="0"/>
              <a:t>()	# </a:t>
            </a:r>
            <a:r>
              <a:rPr lang="ko-KR" altLang="en-US" dirty="0"/>
              <a:t>단어들로 분리한다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	for word in </a:t>
            </a:r>
            <a:r>
              <a:rPr lang="en-US" altLang="ko-KR" dirty="0" err="1"/>
              <a:t>word_list</a:t>
            </a:r>
            <a:r>
              <a:rPr lang="en-US" altLang="ko-KR" dirty="0"/>
              <a:t>:	# </a:t>
            </a:r>
            <a:r>
              <a:rPr lang="ko-KR" altLang="en-US" dirty="0"/>
              <a:t>리스트에 들어 있는 단어들을 출력한다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		print(word);</a:t>
            </a:r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64" y="4598188"/>
            <a:ext cx="7769327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All's</a:t>
            </a:r>
          </a:p>
          <a:p>
            <a:r>
              <a:rPr lang="en-US" altLang="ko-KR" dirty="0"/>
              <a:t>well</a:t>
            </a:r>
          </a:p>
          <a:p>
            <a:r>
              <a:rPr lang="en-US" altLang="ko-KR" dirty="0"/>
              <a:t>...</a:t>
            </a:r>
          </a:p>
          <a:p>
            <a:r>
              <a:rPr lang="en-US" altLang="ko-KR" dirty="0"/>
              <a:t>flock</a:t>
            </a:r>
          </a:p>
          <a:p>
            <a:r>
              <a:rPr lang="en-US" altLang="ko-KR" dirty="0"/>
              <a:t>together.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26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 전체 읽기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64" y="1788110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open("input.txt", "r")</a:t>
            </a:r>
          </a:p>
          <a:p>
            <a:pPr latinLnBrk="1"/>
            <a:r>
              <a:rPr lang="en-US" altLang="ko-KR" dirty="0"/>
              <a:t>s = </a:t>
            </a:r>
            <a:r>
              <a:rPr lang="en-US" altLang="ko-KR" dirty="0" err="1"/>
              <a:t>infile.read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print(s)</a:t>
            </a:r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64" y="3257660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홍길동</a:t>
            </a:r>
          </a:p>
          <a:p>
            <a:r>
              <a:rPr lang="ko-KR" altLang="en-US" dirty="0"/>
              <a:t>김철수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64" y="4173212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open("input.txt", "r")</a:t>
            </a:r>
          </a:p>
          <a:p>
            <a:pPr latinLnBrk="1"/>
            <a:r>
              <a:rPr lang="en-US" altLang="ko-KR" dirty="0"/>
              <a:t>lines = </a:t>
            </a:r>
            <a:r>
              <a:rPr lang="en-US" altLang="ko-KR" dirty="0" err="1"/>
              <a:t>infile.readlines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for line in lines :</a:t>
            </a:r>
          </a:p>
          <a:p>
            <a:pPr latinLnBrk="1"/>
            <a:r>
              <a:rPr lang="en-US" altLang="ko-KR" dirty="0"/>
              <a:t>	print(line)</a:t>
            </a:r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6104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 단위로 읽기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64" y="1788110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open("input.txt", "r")</a:t>
            </a:r>
          </a:p>
          <a:p>
            <a:pPr latinLnBrk="1"/>
            <a:r>
              <a:rPr lang="en-US" altLang="ko-KR" dirty="0" err="1"/>
              <a:t>ch</a:t>
            </a:r>
            <a:r>
              <a:rPr lang="en-US" altLang="ko-KR" dirty="0"/>
              <a:t> = </a:t>
            </a:r>
            <a:r>
              <a:rPr lang="en-US" altLang="ko-KR" dirty="0" err="1"/>
              <a:t>infile.read</a:t>
            </a:r>
            <a:r>
              <a:rPr lang="en-US" altLang="ko-KR" dirty="0"/>
              <a:t>(1)</a:t>
            </a:r>
          </a:p>
          <a:p>
            <a:pPr latinLnBrk="1"/>
            <a:r>
              <a:rPr lang="en-US" altLang="ko-KR" dirty="0"/>
              <a:t>while </a:t>
            </a:r>
            <a:r>
              <a:rPr lang="en-US" altLang="ko-KR" dirty="0" err="1"/>
              <a:t>ch</a:t>
            </a:r>
            <a:r>
              <a:rPr lang="en-US" altLang="ko-KR" dirty="0"/>
              <a:t> != "" :</a:t>
            </a:r>
          </a:p>
          <a:p>
            <a:pPr latinLnBrk="1"/>
            <a:r>
              <a:rPr lang="en-US" altLang="ko-KR" dirty="0"/>
              <a:t>	print(</a:t>
            </a:r>
            <a:r>
              <a:rPr lang="en-US" altLang="ko-KR" dirty="0" err="1"/>
              <a:t>ch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ch</a:t>
            </a:r>
            <a:r>
              <a:rPr lang="en-US" altLang="ko-KR" dirty="0"/>
              <a:t> = </a:t>
            </a:r>
            <a:r>
              <a:rPr lang="en-US" altLang="ko-KR" dirty="0" err="1"/>
              <a:t>infile.read</a:t>
            </a:r>
            <a:r>
              <a:rPr lang="en-US" altLang="ko-KR" dirty="0"/>
              <a:t>(1)</a:t>
            </a:r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3950118"/>
            <a:ext cx="7769327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홍</a:t>
            </a:r>
          </a:p>
          <a:p>
            <a:r>
              <a:rPr lang="ko-KR" altLang="en-US" dirty="0"/>
              <a:t>길</a:t>
            </a:r>
          </a:p>
          <a:p>
            <a:r>
              <a:rPr lang="ko-KR" altLang="en-US" dirty="0"/>
              <a:t>동</a:t>
            </a:r>
          </a:p>
          <a:p>
            <a:r>
              <a:rPr lang="en-US" altLang="ko-KR" dirty="0"/>
              <a:t>...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26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텍스트 파일 읽고 쓰기를 살펴본다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이진 파일 읽고 쓰기를 살펴본다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정규식을 사용하는 방법을 살펴본다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CSV </a:t>
            </a:r>
            <a:r>
              <a:rPr lang="ko-KR" altLang="en-US" dirty="0"/>
              <a:t>파일 읽고 쓰기를 살펴본다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예외를 처리하는 방법을 살펴본다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 출현 횟수 계산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64" y="1788110"/>
            <a:ext cx="7769327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counter = [0] *26</a:t>
            </a:r>
          </a:p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open("mobydick.txt", "r")</a:t>
            </a:r>
          </a:p>
          <a:p>
            <a:pPr latinLnBrk="1"/>
            <a:r>
              <a:rPr lang="en-US" altLang="ko-KR" dirty="0" err="1"/>
              <a:t>ch</a:t>
            </a:r>
            <a:r>
              <a:rPr lang="en-US" altLang="ko-KR" dirty="0"/>
              <a:t> = </a:t>
            </a:r>
            <a:r>
              <a:rPr lang="en-US" altLang="ko-KR" dirty="0" err="1"/>
              <a:t>infile.read</a:t>
            </a:r>
            <a:r>
              <a:rPr lang="en-US" altLang="ko-KR" dirty="0"/>
              <a:t>(1)</a:t>
            </a:r>
          </a:p>
          <a:p>
            <a:pPr latinLnBrk="1"/>
            <a:r>
              <a:rPr lang="en-US" altLang="ko-KR" dirty="0"/>
              <a:t>while </a:t>
            </a:r>
            <a:r>
              <a:rPr lang="en-US" altLang="ko-KR" dirty="0" err="1"/>
              <a:t>ch</a:t>
            </a:r>
            <a:r>
              <a:rPr lang="en-US" altLang="ko-KR" dirty="0"/>
              <a:t> != "" 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ch</a:t>
            </a:r>
            <a:r>
              <a:rPr lang="en-US" altLang="ko-KR" dirty="0"/>
              <a:t> = </a:t>
            </a:r>
            <a:r>
              <a:rPr lang="en-US" altLang="ko-KR" dirty="0" err="1"/>
              <a:t>ch.upper</a:t>
            </a:r>
            <a:r>
              <a:rPr lang="en-US" altLang="ko-KR" dirty="0"/>
              <a:t>()		# </a:t>
            </a:r>
            <a:r>
              <a:rPr lang="ko-KR" altLang="en-US" dirty="0"/>
              <a:t>대문자</a:t>
            </a:r>
            <a:r>
              <a:rPr lang="en-US" altLang="ko-KR" dirty="0"/>
              <a:t>-&gt;</a:t>
            </a:r>
            <a:r>
              <a:rPr lang="ko-KR" altLang="en-US" dirty="0"/>
              <a:t>소문자</a:t>
            </a:r>
          </a:p>
          <a:p>
            <a:pPr latinLnBrk="1"/>
            <a:r>
              <a:rPr lang="ko-KR" altLang="en-US" dirty="0"/>
              <a:t>    </a:t>
            </a:r>
            <a:r>
              <a:rPr lang="en-US" altLang="ko-KR" dirty="0"/>
              <a:t>if </a:t>
            </a:r>
            <a:r>
              <a:rPr lang="en-US" altLang="ko-KR" dirty="0" err="1"/>
              <a:t>ch</a:t>
            </a:r>
            <a:r>
              <a:rPr lang="en-US" altLang="ko-KR" dirty="0"/>
              <a:t> &gt;= "A" and </a:t>
            </a:r>
            <a:r>
              <a:rPr lang="en-US" altLang="ko-KR" dirty="0" err="1"/>
              <a:t>ch</a:t>
            </a:r>
            <a:r>
              <a:rPr lang="en-US" altLang="ko-KR" dirty="0"/>
              <a:t> &lt;= "Z" 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i</a:t>
            </a:r>
            <a:r>
              <a:rPr lang="en-US" altLang="ko-KR" dirty="0"/>
              <a:t> = </a:t>
            </a:r>
            <a:r>
              <a:rPr lang="en-US" altLang="ko-KR" dirty="0" err="1"/>
              <a:t>ord</a:t>
            </a:r>
            <a:r>
              <a:rPr lang="en-US" altLang="ko-KR" dirty="0"/>
              <a:t>(</a:t>
            </a:r>
            <a:r>
              <a:rPr lang="en-US" altLang="ko-KR" dirty="0" err="1"/>
              <a:t>ch</a:t>
            </a:r>
            <a:r>
              <a:rPr lang="en-US" altLang="ko-KR" dirty="0"/>
              <a:t>) - </a:t>
            </a:r>
            <a:r>
              <a:rPr lang="en-US" altLang="ko-KR" dirty="0" err="1"/>
              <a:t>ord</a:t>
            </a:r>
            <a:r>
              <a:rPr lang="en-US" altLang="ko-KR" dirty="0"/>
              <a:t>("A")</a:t>
            </a:r>
          </a:p>
          <a:p>
            <a:pPr latinLnBrk="1"/>
            <a:r>
              <a:rPr lang="en-US" altLang="ko-KR" dirty="0"/>
              <a:t>        counter[</a:t>
            </a:r>
            <a:r>
              <a:rPr lang="en-US" altLang="ko-KR" dirty="0" err="1"/>
              <a:t>i</a:t>
            </a:r>
            <a:r>
              <a:rPr lang="en-US" altLang="ko-KR" dirty="0"/>
              <a:t>] += 1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ch</a:t>
            </a:r>
            <a:r>
              <a:rPr lang="en-US" altLang="ko-KR" dirty="0"/>
              <a:t> = </a:t>
            </a:r>
            <a:r>
              <a:rPr lang="en-US" altLang="ko-KR" dirty="0" err="1"/>
              <a:t>infile.read</a:t>
            </a:r>
            <a:r>
              <a:rPr lang="en-US" altLang="ko-KR" dirty="0"/>
              <a:t>(1)</a:t>
            </a:r>
          </a:p>
          <a:p>
            <a:pPr latinLnBrk="1"/>
            <a:r>
              <a:rPr lang="en-US" altLang="ko-KR" dirty="0"/>
              <a:t>print(counter)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64" y="4935539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[79235, 17211, 23318, 38853, 119338, 21260, 21285, 63764, 66701, 1176, 8223, 43368, 23696, 66779, 70790, 17886, 1581, 53585, 65145, 89895, 27203, 8730, 22540, 1064, 17230, 638]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786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 </a:t>
            </a:r>
            <a:r>
              <a:rPr lang="ko-KR" altLang="en-US" dirty="0" err="1" smtClean="0"/>
              <a:t>엔코딩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최근에는 세계의 모든 문자를 나타낼 수 있는 유니코드가 사용된다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유니코드 </a:t>
            </a:r>
            <a:r>
              <a:rPr lang="ko-KR" altLang="en-US" dirty="0"/>
              <a:t>중에서 가장 많이 사용되는 </a:t>
            </a:r>
            <a:r>
              <a:rPr lang="ko-KR" altLang="en-US" dirty="0" err="1"/>
              <a:t>인코딩은</a:t>
            </a:r>
            <a:r>
              <a:rPr lang="ko-KR" altLang="en-US" dirty="0"/>
              <a:t> </a:t>
            </a:r>
            <a:r>
              <a:rPr lang="en-US" altLang="ko-KR" dirty="0"/>
              <a:t>UTF-8</a:t>
            </a:r>
            <a:r>
              <a:rPr lang="ko-KR" altLang="en-US" dirty="0"/>
              <a:t>이다</a:t>
            </a:r>
            <a:r>
              <a:rPr lang="en-US" altLang="ko-KR" dirty="0"/>
              <a:t>. UTF-8</a:t>
            </a:r>
            <a:r>
              <a:rPr lang="ko-KR" altLang="en-US" dirty="0"/>
              <a:t>에서는 각 문자를 </a:t>
            </a:r>
            <a:r>
              <a:rPr lang="en-US" altLang="ko-KR" dirty="0"/>
              <a:t>1</a:t>
            </a:r>
            <a:r>
              <a:rPr lang="ko-KR" altLang="en-US" dirty="0"/>
              <a:t>개에서 </a:t>
            </a:r>
            <a:r>
              <a:rPr lang="en-US" altLang="ko-KR" dirty="0"/>
              <a:t>4</a:t>
            </a:r>
            <a:r>
              <a:rPr lang="ko-KR" altLang="en-US" dirty="0"/>
              <a:t>개의 바이트로 인코딩한다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/>
              <a:t>infile</a:t>
            </a:r>
            <a:r>
              <a:rPr lang="en-US" altLang="ko-KR" dirty="0"/>
              <a:t> = open("input.txt", "r", encoding="utf-8")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26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행맨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사용자는 한 번에 하나의 </a:t>
            </a:r>
            <a:r>
              <a:rPr lang="ko-KR" altLang="en-US" dirty="0" err="1"/>
              <a:t>글자만을</a:t>
            </a:r>
            <a:r>
              <a:rPr lang="ko-KR" altLang="en-US" dirty="0"/>
              <a:t> 입력할 수 있으며 맞으면 글자가 보이고 아니면 시도 횟수만 하나 증가한다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2693938"/>
            <a:ext cx="8229600" cy="23083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_______</a:t>
            </a:r>
            <a:endParaRPr lang="ko-KR" altLang="en-US" dirty="0"/>
          </a:p>
          <a:p>
            <a:r>
              <a:rPr lang="ko-KR" altLang="en-US" dirty="0"/>
              <a:t>단어를 </a:t>
            </a:r>
            <a:r>
              <a:rPr lang="ko-KR" altLang="en-US" dirty="0" err="1"/>
              <a:t>추측하시오</a:t>
            </a:r>
            <a:r>
              <a:rPr lang="en-US" altLang="ko-KR" dirty="0"/>
              <a:t>: a</a:t>
            </a:r>
            <a:endParaRPr lang="ko-KR" altLang="en-US" dirty="0"/>
          </a:p>
          <a:p>
            <a:r>
              <a:rPr lang="ko-KR" altLang="en-US" dirty="0"/>
              <a:t>틀렸음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en-US" altLang="ko-KR" dirty="0"/>
              <a:t>9</a:t>
            </a:r>
            <a:r>
              <a:rPr lang="ko-KR" altLang="en-US" dirty="0"/>
              <a:t>기회가 남았음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en-US" altLang="ko-KR" dirty="0"/>
              <a:t>_______</a:t>
            </a:r>
            <a:endParaRPr lang="ko-KR" altLang="en-US" dirty="0"/>
          </a:p>
          <a:p>
            <a:r>
              <a:rPr lang="ko-KR" altLang="en-US" dirty="0"/>
              <a:t>단어를 </a:t>
            </a:r>
            <a:r>
              <a:rPr lang="ko-KR" altLang="en-US" dirty="0" err="1"/>
              <a:t>추측하시오</a:t>
            </a:r>
            <a:r>
              <a:rPr lang="en-US" altLang="ko-KR" dirty="0"/>
              <a:t>: e</a:t>
            </a:r>
            <a:endParaRPr lang="ko-KR" altLang="en-US" dirty="0"/>
          </a:p>
          <a:p>
            <a:r>
              <a:rPr lang="ko-KR" altLang="en-US" dirty="0"/>
              <a:t>틀렸음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en-US" altLang="ko-KR" dirty="0"/>
              <a:t>8</a:t>
            </a:r>
            <a:r>
              <a:rPr lang="ko-KR" altLang="en-US" dirty="0"/>
              <a:t>기회가 남았음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17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err="1" smtClean="0"/>
              <a:t>행맨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602" y="1087884"/>
            <a:ext cx="7769327" cy="56323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random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guesses = ''</a:t>
            </a:r>
          </a:p>
          <a:p>
            <a:pPr latinLnBrk="1"/>
            <a:r>
              <a:rPr lang="en-US" altLang="ko-KR" dirty="0"/>
              <a:t>turns = 10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open("words.txt", "r")</a:t>
            </a:r>
          </a:p>
          <a:p>
            <a:pPr latinLnBrk="1"/>
            <a:r>
              <a:rPr lang="en-US" altLang="ko-KR" dirty="0"/>
              <a:t>lines = </a:t>
            </a:r>
            <a:r>
              <a:rPr lang="en-US" altLang="ko-KR" dirty="0" err="1"/>
              <a:t>infile.readlines</a:t>
            </a:r>
            <a:r>
              <a:rPr lang="en-US" altLang="ko-KR" dirty="0"/>
              <a:t>() </a:t>
            </a:r>
          </a:p>
          <a:p>
            <a:pPr latinLnBrk="1"/>
            <a:r>
              <a:rPr lang="en-US" altLang="ko-KR" dirty="0"/>
              <a:t>word = </a:t>
            </a:r>
            <a:r>
              <a:rPr lang="en-US" altLang="ko-KR" dirty="0" err="1"/>
              <a:t>random.choice</a:t>
            </a:r>
            <a:r>
              <a:rPr lang="en-US" altLang="ko-KR" dirty="0"/>
              <a:t>(lines)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while turns &gt; 0:         </a:t>
            </a:r>
          </a:p>
          <a:p>
            <a:pPr latinLnBrk="1"/>
            <a:r>
              <a:rPr lang="en-US" altLang="ko-KR" dirty="0"/>
              <a:t>    failed = 0             </a:t>
            </a:r>
          </a:p>
          <a:p>
            <a:pPr latinLnBrk="1"/>
            <a:r>
              <a:rPr lang="en-US" altLang="ko-KR" dirty="0"/>
              <a:t>    for char in word:      </a:t>
            </a:r>
          </a:p>
          <a:p>
            <a:pPr latinLnBrk="1"/>
            <a:r>
              <a:rPr lang="en-US" altLang="ko-KR" dirty="0"/>
              <a:t>        if char in guesses:    </a:t>
            </a:r>
          </a:p>
          <a:p>
            <a:pPr latinLnBrk="1"/>
            <a:r>
              <a:rPr lang="en-US" altLang="ko-KR" dirty="0"/>
              <a:t>            print(char, end="")    </a:t>
            </a:r>
          </a:p>
          <a:p>
            <a:pPr latinLnBrk="1"/>
            <a:r>
              <a:rPr lang="en-US" altLang="ko-KR" dirty="0"/>
              <a:t>        else:</a:t>
            </a:r>
          </a:p>
          <a:p>
            <a:pPr latinLnBrk="1"/>
            <a:r>
              <a:rPr lang="en-US" altLang="ko-KR" dirty="0"/>
              <a:t>            print("_", end="")    </a:t>
            </a:r>
          </a:p>
          <a:p>
            <a:pPr latinLnBrk="1"/>
            <a:r>
              <a:rPr lang="en-US" altLang="ko-KR" dirty="0"/>
              <a:t>            failed += 1    </a:t>
            </a:r>
          </a:p>
          <a:p>
            <a:pPr latinLnBrk="1"/>
            <a:r>
              <a:rPr lang="en-US" altLang="ko-KR" dirty="0"/>
              <a:t>    if failed == 0:        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사용자 승리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        break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55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err="1" smtClean="0"/>
              <a:t>행맨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70" y="1860242"/>
            <a:ext cx="7769327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/>
              <a:t>    print</a:t>
            </a:r>
            <a:r>
              <a:rPr lang="en-US" altLang="ko-KR" dirty="0"/>
              <a:t>("")</a:t>
            </a:r>
          </a:p>
          <a:p>
            <a:pPr latinLnBrk="1"/>
            <a:r>
              <a:rPr lang="en-US" altLang="ko-KR" dirty="0"/>
              <a:t>    guess = input("</a:t>
            </a:r>
            <a:r>
              <a:rPr lang="ko-KR" altLang="en-US" dirty="0"/>
              <a:t>단어를 </a:t>
            </a:r>
            <a:r>
              <a:rPr lang="ko-KR" altLang="en-US" dirty="0" err="1"/>
              <a:t>추측하시오</a:t>
            </a:r>
            <a:r>
              <a:rPr lang="en-US" altLang="ko-KR" dirty="0"/>
              <a:t>: ") </a:t>
            </a:r>
          </a:p>
          <a:p>
            <a:pPr latinLnBrk="1"/>
            <a:r>
              <a:rPr lang="en-US" altLang="ko-KR" dirty="0"/>
              <a:t>    guesses += guess                    </a:t>
            </a:r>
          </a:p>
          <a:p>
            <a:pPr latinLnBrk="1"/>
            <a:r>
              <a:rPr lang="en-US" altLang="ko-KR" dirty="0"/>
              <a:t>    if guess not in word:  </a:t>
            </a:r>
          </a:p>
          <a:p>
            <a:pPr latinLnBrk="1"/>
            <a:r>
              <a:rPr lang="en-US" altLang="ko-KR" dirty="0"/>
              <a:t>        turns -= 1        </a:t>
            </a:r>
          </a:p>
          <a:p>
            <a:pPr latinLnBrk="1"/>
            <a:r>
              <a:rPr lang="en-US" altLang="ko-KR" dirty="0"/>
              <a:t>        print ("</a:t>
            </a:r>
            <a:r>
              <a:rPr lang="ko-KR" altLang="en-US" dirty="0"/>
              <a:t>틀렸음</a:t>
            </a:r>
            <a:r>
              <a:rPr lang="en-US" altLang="ko-KR" dirty="0"/>
              <a:t>!")</a:t>
            </a:r>
          </a:p>
          <a:p>
            <a:pPr latinLnBrk="1"/>
            <a:r>
              <a:rPr lang="en-US" altLang="ko-KR" dirty="0"/>
              <a:t>        print (</a:t>
            </a:r>
            <a:r>
              <a:rPr lang="en-US" altLang="ko-KR" dirty="0" err="1"/>
              <a:t>str</a:t>
            </a:r>
            <a:r>
              <a:rPr lang="en-US" altLang="ko-KR" dirty="0"/>
              <a:t>(turns)+ "</a:t>
            </a:r>
            <a:r>
              <a:rPr lang="ko-KR" altLang="en-US" dirty="0"/>
              <a:t>기회가 남았음</a:t>
            </a:r>
            <a:r>
              <a:rPr lang="en-US" altLang="ko-KR" dirty="0"/>
              <a:t>!") </a:t>
            </a:r>
          </a:p>
          <a:p>
            <a:pPr latinLnBrk="1"/>
            <a:r>
              <a:rPr lang="en-US" altLang="ko-KR" dirty="0"/>
              <a:t>        if turns == 0:           </a:t>
            </a:r>
          </a:p>
          <a:p>
            <a:pPr latinLnBrk="1"/>
            <a:r>
              <a:rPr lang="en-US" altLang="ko-KR" dirty="0"/>
              <a:t>            print("</a:t>
            </a:r>
            <a:r>
              <a:rPr lang="ko-KR" altLang="en-US" dirty="0"/>
              <a:t>사용자 패배 정답은 </a:t>
            </a:r>
            <a:r>
              <a:rPr lang="en-US" altLang="ko-KR" dirty="0"/>
              <a:t>"+word)</a:t>
            </a:r>
          </a:p>
          <a:p>
            <a:pPr latinLnBrk="1"/>
            <a:r>
              <a:rPr lang="en-US" altLang="ko-KR" dirty="0"/>
              <a:t>          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599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각 문자 횟수 세기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파일 안의 각 문자들이 몇 번이나 나타나는지를 세는 프로그램을 작성하자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2693938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{' ': 16, 'e': 12, 'o': 4, 'a': 7, 'u': 1, 'n': 4, 'k': 1, 'A': 1, 'r': 4, 'g': 2, 's': 7, 'b': 1, 'd': 4, 'v': 1, 'f': 5, 'w': 3, 'B': 2, 'h': 4, '</a:t>
            </a:r>
            <a:r>
              <a:rPr lang="en-US" altLang="ko-KR" dirty="0" err="1"/>
              <a:t>i</a:t>
            </a:r>
            <a:r>
              <a:rPr lang="en-US" altLang="ko-KR" dirty="0"/>
              <a:t>': 2, 't': 7, 'l': 11, 'W': 1, '.': 4, "'": 1, 'c': 1}</a:t>
            </a:r>
          </a:p>
        </p:txBody>
      </p:sp>
    </p:spTree>
    <p:extLst>
      <p:ext uri="{BB962C8B-B14F-4D97-AF65-F5344CB8AC3E}">
        <p14:creationId xmlns:p14="http://schemas.microsoft.com/office/powerpoint/2010/main" val="281817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70" y="1860242"/>
            <a:ext cx="7769327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filename = input("</a:t>
            </a:r>
            <a:r>
              <a:rPr lang="ko-KR" altLang="en-US" dirty="0"/>
              <a:t>파일명을 입력하세요</a:t>
            </a:r>
            <a:r>
              <a:rPr lang="en-US" altLang="ko-KR" dirty="0"/>
              <a:t>: ").strip()</a:t>
            </a:r>
          </a:p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open(filename, "r") # </a:t>
            </a:r>
            <a:r>
              <a:rPr lang="ko-KR" altLang="en-US" dirty="0"/>
              <a:t>파일을 연다</a:t>
            </a:r>
            <a:r>
              <a:rPr lang="en-US" altLang="ko-KR" dirty="0"/>
              <a:t>.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freqs</a:t>
            </a:r>
            <a:r>
              <a:rPr lang="en-US" altLang="ko-KR" dirty="0"/>
              <a:t> = {}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파일의 각 줄에 대하여 문자를 추출한다</a:t>
            </a:r>
            <a:r>
              <a:rPr lang="en-US" altLang="ko-KR" dirty="0"/>
              <a:t>. </a:t>
            </a:r>
            <a:r>
              <a:rPr lang="ko-KR" altLang="en-US" dirty="0"/>
              <a:t>각 문자를 사전에 추가한다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for line in </a:t>
            </a:r>
            <a:r>
              <a:rPr lang="en-US" altLang="ko-KR" dirty="0" err="1"/>
              <a:t>infile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for char in </a:t>
            </a:r>
            <a:r>
              <a:rPr lang="en-US" altLang="ko-KR" dirty="0" err="1"/>
              <a:t>line.strip</a:t>
            </a:r>
            <a:r>
              <a:rPr lang="en-US" altLang="ko-KR" dirty="0"/>
              <a:t>():		# </a:t>
            </a:r>
            <a:r>
              <a:rPr lang="ko-KR" altLang="en-US" dirty="0"/>
              <a:t>양쪽 끝의 공백 문자를 제거한다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 if char in </a:t>
            </a:r>
            <a:r>
              <a:rPr lang="en-US" altLang="ko-KR" dirty="0" err="1"/>
              <a:t>freqs</a:t>
            </a:r>
            <a:r>
              <a:rPr lang="en-US" altLang="ko-KR" dirty="0"/>
              <a:t>:		# </a:t>
            </a:r>
            <a:r>
              <a:rPr lang="ko-KR" altLang="en-US" dirty="0"/>
              <a:t>문자열 안의 각 문자에 대하여 </a:t>
            </a:r>
          </a:p>
          <a:p>
            <a:pPr latinLnBrk="1"/>
            <a:r>
              <a:rPr lang="ko-KR" altLang="en-US" dirty="0"/>
              <a:t>            </a:t>
            </a:r>
            <a:r>
              <a:rPr lang="en-US" altLang="ko-KR" dirty="0" err="1"/>
              <a:t>freqs</a:t>
            </a:r>
            <a:r>
              <a:rPr lang="en-US" altLang="ko-KR" dirty="0"/>
              <a:t>[char] += 1		# </a:t>
            </a:r>
            <a:r>
              <a:rPr lang="ko-KR" altLang="en-US" dirty="0" err="1"/>
              <a:t>딕셔너리의</a:t>
            </a:r>
            <a:r>
              <a:rPr lang="ko-KR" altLang="en-US" dirty="0"/>
              <a:t> 횟수를 증가한다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 else:				# </a:t>
            </a:r>
            <a:r>
              <a:rPr lang="ko-KR" altLang="en-US" dirty="0"/>
              <a:t>처음 나온 문자이면</a:t>
            </a:r>
          </a:p>
          <a:p>
            <a:pPr latinLnBrk="1"/>
            <a:r>
              <a:rPr lang="ko-KR" altLang="en-US" dirty="0"/>
              <a:t>            </a:t>
            </a:r>
            <a:r>
              <a:rPr lang="en-US" altLang="ko-KR" dirty="0" err="1"/>
              <a:t>freqs</a:t>
            </a:r>
            <a:r>
              <a:rPr lang="en-US" altLang="ko-KR" dirty="0"/>
              <a:t>[char] = 1		# </a:t>
            </a:r>
            <a:r>
              <a:rPr lang="ko-KR" altLang="en-US" dirty="0" err="1"/>
              <a:t>딕셔너리의</a:t>
            </a:r>
            <a:r>
              <a:rPr lang="ko-KR" altLang="en-US" dirty="0"/>
              <a:t> 횟수를 </a:t>
            </a:r>
            <a:r>
              <a:rPr lang="en-US" altLang="ko-KR" dirty="0"/>
              <a:t>1</a:t>
            </a:r>
            <a:r>
              <a:rPr lang="ko-KR" altLang="en-US" dirty="0"/>
              <a:t>로 초기화한다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freqs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9521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</a:t>
            </a:r>
            <a:r>
              <a:rPr lang="en-US" altLang="ko-KR" smtClean="0"/>
              <a:t>: </a:t>
            </a:r>
            <a:r>
              <a:rPr lang="en-US" altLang="ko-KR" smtClean="0"/>
              <a:t>CSV </a:t>
            </a:r>
            <a:r>
              <a:rPr lang="ko-KR" altLang="en-US" dirty="0" smtClean="0"/>
              <a:t>파일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CSV</a:t>
            </a:r>
            <a:r>
              <a:rPr lang="ko-KR" altLang="en-US" dirty="0"/>
              <a:t>는 테이블 형식의 데이터를 저장하고 이동하는 데 사용되는 구조화된 텍스트 파일 형식이다</a:t>
            </a:r>
            <a:r>
              <a:rPr lang="en-US" altLang="ko-KR" dirty="0"/>
              <a:t>. CSV</a:t>
            </a:r>
            <a:r>
              <a:rPr lang="ko-KR" altLang="en-US" dirty="0"/>
              <a:t>는 </a:t>
            </a:r>
            <a:r>
              <a:rPr lang="en-US" altLang="ko-KR" dirty="0"/>
              <a:t>Microsoft Excel</a:t>
            </a:r>
            <a:r>
              <a:rPr lang="ko-KR" altLang="en-US" dirty="0"/>
              <a:t>와 같은 스프레드시트에 적합한 형식이다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5" y="3094841"/>
            <a:ext cx="8024453" cy="22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CVS </a:t>
            </a:r>
            <a:r>
              <a:rPr lang="ko-KR" altLang="en-US" dirty="0" smtClean="0"/>
              <a:t>파일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날씨 정보를 읽어서 </a:t>
            </a:r>
            <a:r>
              <a:rPr lang="ko-KR" altLang="en-US" dirty="0"/>
              <a:t>서울이 언제 가장 </a:t>
            </a:r>
            <a:r>
              <a:rPr lang="ko-KR" altLang="en-US" dirty="0" err="1"/>
              <a:t>추웠는지를</a:t>
            </a:r>
            <a:r>
              <a:rPr lang="ko-KR" altLang="en-US" dirty="0"/>
              <a:t> 조사해보자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846" y="3065375"/>
            <a:ext cx="7769327" cy="286232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/>
              <a:t>날짜</a:t>
            </a:r>
            <a:r>
              <a:rPr lang="en-US" altLang="ko-KR" dirty="0"/>
              <a:t>,</a:t>
            </a:r>
            <a:r>
              <a:rPr lang="ko-KR" altLang="en-US" dirty="0"/>
              <a:t>지점</a:t>
            </a:r>
            <a:r>
              <a:rPr lang="en-US" altLang="ko-KR" dirty="0"/>
              <a:t>,</a:t>
            </a:r>
            <a:r>
              <a:rPr lang="ko-KR" altLang="en-US" dirty="0"/>
              <a:t>평균기온</a:t>
            </a:r>
            <a:r>
              <a:rPr lang="en-US" altLang="ko-KR" dirty="0"/>
              <a:t>(℃),</a:t>
            </a:r>
            <a:r>
              <a:rPr lang="ko-KR" altLang="en-US" dirty="0"/>
              <a:t>최저기온</a:t>
            </a:r>
            <a:r>
              <a:rPr lang="en-US" altLang="ko-KR" dirty="0"/>
              <a:t>(℃),</a:t>
            </a:r>
            <a:r>
              <a:rPr lang="ko-KR" altLang="en-US" dirty="0"/>
              <a:t>최고기온</a:t>
            </a:r>
            <a:r>
              <a:rPr lang="en-US" altLang="ko-KR" dirty="0"/>
              <a:t>(℃)</a:t>
            </a:r>
          </a:p>
          <a:p>
            <a:r>
              <a:rPr lang="en-US" altLang="ko-KR" dirty="0"/>
              <a:t>1980-04-01,108,6.5,3.2,11.7</a:t>
            </a:r>
          </a:p>
          <a:p>
            <a:r>
              <a:rPr lang="en-US" altLang="ko-KR" dirty="0"/>
              <a:t>1980-04-02,108,6.5,1.4,12.9</a:t>
            </a:r>
          </a:p>
          <a:p>
            <a:r>
              <a:rPr lang="en-US" altLang="ko-KR" dirty="0"/>
              <a:t>1980-04-03,108,11.1,4.1,18.4</a:t>
            </a:r>
          </a:p>
          <a:p>
            <a:r>
              <a:rPr lang="en-US" altLang="ko-KR" dirty="0"/>
              <a:t>1980-04-04,108,15.5,8.6,21</a:t>
            </a:r>
          </a:p>
          <a:p>
            <a:r>
              <a:rPr lang="en-US" altLang="ko-KR" dirty="0"/>
              <a:t>1980-04-05,108,15.4,12.5,18.2</a:t>
            </a:r>
          </a:p>
          <a:p>
            <a:r>
              <a:rPr lang="en-US" altLang="ko-KR" dirty="0"/>
              <a:t>1980-04-06,108,7.1,4.3,12.5</a:t>
            </a:r>
          </a:p>
          <a:p>
            <a:r>
              <a:rPr lang="en-US" altLang="ko-KR" dirty="0"/>
              <a:t>1980-04-07,108,8.5,4.7,13.3</a:t>
            </a:r>
          </a:p>
          <a:p>
            <a:r>
              <a:rPr lang="en-US" altLang="ko-KR" dirty="0" smtClean="0"/>
              <a:t>1980-04-08,108,10.8,8.4,15.2</a:t>
            </a:r>
          </a:p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846" y="2696043"/>
            <a:ext cx="14071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weather.csv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21748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70" y="1860242"/>
            <a:ext cx="7769327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csv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 = open('d://weather.csv')			# CSV </a:t>
            </a:r>
            <a:r>
              <a:rPr lang="ko-KR" altLang="en-US" dirty="0"/>
              <a:t>파일을 열어서 </a:t>
            </a:r>
            <a:r>
              <a:rPr lang="en-US" altLang="ko-KR" dirty="0"/>
              <a:t>f</a:t>
            </a:r>
            <a:r>
              <a:rPr lang="ko-KR" altLang="en-US" dirty="0"/>
              <a:t>에 저장한다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data = </a:t>
            </a:r>
            <a:r>
              <a:rPr lang="en-US" altLang="ko-KR" dirty="0" err="1"/>
              <a:t>csv.reader</a:t>
            </a:r>
            <a:r>
              <a:rPr lang="en-US" altLang="ko-KR" dirty="0"/>
              <a:t>(f)</a:t>
            </a:r>
          </a:p>
          <a:p>
            <a:pPr latinLnBrk="1"/>
            <a:r>
              <a:rPr lang="en-US" altLang="ko-KR" dirty="0"/>
              <a:t>header = next(data)</a:t>
            </a:r>
          </a:p>
          <a:p>
            <a:pPr latinLnBrk="1"/>
            <a:r>
              <a:rPr lang="en-US" altLang="ko-KR" dirty="0"/>
              <a:t>temp = 1000</a:t>
            </a:r>
          </a:p>
          <a:p>
            <a:pPr latinLnBrk="1"/>
            <a:r>
              <a:rPr lang="en-US" altLang="ko-KR" dirty="0"/>
              <a:t>for row in data:</a:t>
            </a:r>
          </a:p>
          <a:p>
            <a:pPr latinLnBrk="1"/>
            <a:r>
              <a:rPr lang="en-US" altLang="ko-KR" dirty="0"/>
              <a:t>    if temp &gt; float(row[3]):</a:t>
            </a:r>
          </a:p>
          <a:p>
            <a:pPr latinLnBrk="1"/>
            <a:r>
              <a:rPr lang="en-US" altLang="ko-KR" dirty="0"/>
              <a:t>        temp = float(row[3])</a:t>
            </a:r>
          </a:p>
          <a:p>
            <a:pPr latinLnBrk="1"/>
            <a:r>
              <a:rPr lang="en-US" altLang="ko-KR" dirty="0"/>
              <a:t>print('</a:t>
            </a:r>
            <a:r>
              <a:rPr lang="ko-KR" altLang="en-US" dirty="0"/>
              <a:t>가장 추웠던 날은</a:t>
            </a:r>
            <a:r>
              <a:rPr lang="en-US" altLang="ko-KR" dirty="0"/>
              <a:t>', temp, '</a:t>
            </a:r>
            <a:r>
              <a:rPr lang="ko-KR" altLang="en-US" dirty="0"/>
              <a:t>입니다</a:t>
            </a:r>
            <a:r>
              <a:rPr lang="en-US" altLang="ko-KR" dirty="0"/>
              <a:t>')</a:t>
            </a:r>
          </a:p>
          <a:p>
            <a:pPr latinLnBrk="1"/>
            <a:r>
              <a:rPr lang="en-US" altLang="ko-KR" dirty="0" err="1"/>
              <a:t>f.close</a:t>
            </a:r>
            <a:r>
              <a:rPr lang="en-US" altLang="ko-KR" dirty="0"/>
              <a:t>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970" y="5401627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가장 추웠던 날은 </a:t>
            </a:r>
            <a:r>
              <a:rPr lang="en-US" altLang="ko-KR" dirty="0"/>
              <a:t>–19.2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44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1840360"/>
            <a:ext cx="8229600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_______</a:t>
            </a:r>
          </a:p>
          <a:p>
            <a:r>
              <a:rPr lang="ko-KR" altLang="en-US" dirty="0"/>
              <a:t>단어를 </a:t>
            </a:r>
            <a:r>
              <a:rPr lang="ko-KR" altLang="en-US" dirty="0" err="1"/>
              <a:t>추측하시오</a:t>
            </a:r>
            <a:r>
              <a:rPr lang="en-US" altLang="ko-KR" dirty="0"/>
              <a:t>: a</a:t>
            </a:r>
          </a:p>
          <a:p>
            <a:r>
              <a:rPr lang="ko-KR" altLang="en-US" dirty="0"/>
              <a:t>틀렸음</a:t>
            </a:r>
            <a:r>
              <a:rPr lang="en-US" altLang="ko-KR" dirty="0"/>
              <a:t>!</a:t>
            </a:r>
          </a:p>
          <a:p>
            <a:r>
              <a:rPr lang="en-US" altLang="ko-KR" dirty="0"/>
              <a:t>9</a:t>
            </a:r>
            <a:r>
              <a:rPr lang="ko-KR" altLang="en-US" dirty="0"/>
              <a:t>기회가 남았음</a:t>
            </a:r>
            <a:r>
              <a:rPr lang="en-US" altLang="ko-KR" dirty="0"/>
              <a:t>!</a:t>
            </a:r>
          </a:p>
          <a:p>
            <a:r>
              <a:rPr lang="en-US" altLang="ko-KR" dirty="0"/>
              <a:t>_______</a:t>
            </a:r>
          </a:p>
          <a:p>
            <a:r>
              <a:rPr lang="ko-KR" altLang="en-US" dirty="0"/>
              <a:t>단어를 </a:t>
            </a:r>
            <a:r>
              <a:rPr lang="ko-KR" altLang="en-US" dirty="0" err="1"/>
              <a:t>추측하시오</a:t>
            </a:r>
            <a:r>
              <a:rPr lang="en-US" altLang="ko-KR" dirty="0"/>
              <a:t>: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100683"/>
            <a:ext cx="8229600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['</a:t>
            </a:r>
            <a:r>
              <a:rPr lang="ko-KR" altLang="en-US" dirty="0"/>
              <a:t>날짜</a:t>
            </a:r>
            <a:r>
              <a:rPr lang="en-US" altLang="ko-KR" dirty="0"/>
              <a:t>', '</a:t>
            </a:r>
            <a:r>
              <a:rPr lang="ko-KR" altLang="en-US" dirty="0"/>
              <a:t>지점</a:t>
            </a:r>
            <a:r>
              <a:rPr lang="en-US" altLang="ko-KR" dirty="0"/>
              <a:t>', '</a:t>
            </a:r>
            <a:r>
              <a:rPr lang="ko-KR" altLang="en-US" dirty="0"/>
              <a:t>평균기온</a:t>
            </a:r>
            <a:r>
              <a:rPr lang="en-US" altLang="ko-KR" dirty="0"/>
              <a:t>(</a:t>
            </a:r>
            <a:r>
              <a:rPr lang="ko-KR" altLang="en-US" dirty="0"/>
              <a:t>℃</a:t>
            </a:r>
            <a:r>
              <a:rPr lang="en-US" altLang="ko-KR" dirty="0"/>
              <a:t>)', '</a:t>
            </a:r>
            <a:r>
              <a:rPr lang="ko-KR" altLang="en-US" dirty="0"/>
              <a:t>최저기온</a:t>
            </a:r>
            <a:r>
              <a:rPr lang="en-US" altLang="ko-KR" dirty="0"/>
              <a:t>(</a:t>
            </a:r>
            <a:r>
              <a:rPr lang="ko-KR" altLang="en-US" dirty="0"/>
              <a:t>℃</a:t>
            </a:r>
            <a:r>
              <a:rPr lang="en-US" altLang="ko-KR" dirty="0"/>
              <a:t>)', '</a:t>
            </a:r>
            <a:r>
              <a:rPr lang="ko-KR" altLang="en-US" dirty="0"/>
              <a:t>최고기온</a:t>
            </a:r>
            <a:r>
              <a:rPr lang="en-US" altLang="ko-KR" dirty="0"/>
              <a:t>(</a:t>
            </a:r>
            <a:r>
              <a:rPr lang="ko-KR" altLang="en-US" dirty="0"/>
              <a:t>℃</a:t>
            </a:r>
            <a:r>
              <a:rPr lang="en-US" altLang="ko-KR" dirty="0"/>
              <a:t>)']</a:t>
            </a:r>
            <a:endParaRPr lang="ko-KR" altLang="en-US" dirty="0"/>
          </a:p>
          <a:p>
            <a:r>
              <a:rPr lang="en-US" altLang="ko-KR" dirty="0"/>
              <a:t>['1980-04-01', '108', '6.5', '3.2', '11.7']</a:t>
            </a:r>
            <a:endParaRPr lang="ko-KR" altLang="en-US" dirty="0"/>
          </a:p>
          <a:p>
            <a:r>
              <a:rPr lang="en-US" altLang="ko-KR" dirty="0"/>
              <a:t>['1980-04-02', '108', '6.5', '1.4', '12.9']</a:t>
            </a:r>
            <a:endParaRPr lang="ko-KR" altLang="en-US" dirty="0"/>
          </a:p>
          <a:p>
            <a:r>
              <a:rPr lang="en-US" altLang="ko-KR" dirty="0"/>
              <a:t>['1980-04-03', '108', '11.1', '4.1', '18.4']</a:t>
            </a:r>
            <a:endParaRPr lang="ko-KR" altLang="en-US" dirty="0"/>
          </a:p>
          <a:p>
            <a:r>
              <a:rPr lang="en-US" altLang="ko-KR" dirty="0"/>
              <a:t>['1980-04-04', '108', '15.5', '8.6', '21']</a:t>
            </a:r>
            <a:endParaRPr lang="ko-KR" altLang="en-US" dirty="0"/>
          </a:p>
          <a:p>
            <a:r>
              <a:rPr lang="en-US" altLang="ko-KR" dirty="0"/>
              <a:t>...</a:t>
            </a:r>
            <a:endParaRPr lang="ko-KR" altLang="en-US" dirty="0"/>
          </a:p>
          <a:p>
            <a:r>
              <a:rPr lang="ko-KR" altLang="en-US" dirty="0"/>
              <a:t>가장 추웠던 날은 </a:t>
            </a:r>
            <a:r>
              <a:rPr lang="en-US" altLang="ko-KR" dirty="0"/>
              <a:t>–19.2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시저</a:t>
            </a:r>
            <a:r>
              <a:rPr lang="ko-KR" altLang="en-US" dirty="0"/>
              <a:t> 암호를 구현하여 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100956"/>
            <a:ext cx="7981950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959" y="3801862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원문</a:t>
            </a:r>
            <a:r>
              <a:rPr lang="en-US" altLang="ko-KR" dirty="0"/>
              <a:t>: the language of truth is simple.</a:t>
            </a:r>
          </a:p>
          <a:p>
            <a:r>
              <a:rPr lang="ko-KR" altLang="en-US" dirty="0"/>
              <a:t>암호문</a:t>
            </a:r>
            <a:r>
              <a:rPr lang="en-US" altLang="ko-KR" dirty="0"/>
              <a:t>: </a:t>
            </a:r>
            <a:r>
              <a:rPr lang="en-US" altLang="ko-KR" dirty="0" err="1"/>
              <a:t>wkh</a:t>
            </a:r>
            <a:r>
              <a:rPr lang="en-US" altLang="ko-KR" dirty="0"/>
              <a:t> </a:t>
            </a:r>
            <a:r>
              <a:rPr lang="en-US" altLang="ko-KR" dirty="0" err="1"/>
              <a:t>odqjxdjh</a:t>
            </a:r>
            <a:r>
              <a:rPr lang="en-US" altLang="ko-KR" dirty="0"/>
              <a:t> </a:t>
            </a:r>
            <a:r>
              <a:rPr lang="en-US" altLang="ko-KR" dirty="0" err="1"/>
              <a:t>ri</a:t>
            </a:r>
            <a:r>
              <a:rPr lang="en-US" altLang="ko-KR" dirty="0"/>
              <a:t> </a:t>
            </a:r>
            <a:r>
              <a:rPr lang="en-US" altLang="ko-KR" dirty="0" err="1"/>
              <a:t>wuxwk</a:t>
            </a:r>
            <a:r>
              <a:rPr lang="en-US" altLang="ko-KR" dirty="0"/>
              <a:t> lv </a:t>
            </a:r>
            <a:r>
              <a:rPr lang="en-US" altLang="ko-KR" dirty="0" err="1"/>
              <a:t>vlpsoh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복호문</a:t>
            </a:r>
            <a:r>
              <a:rPr lang="en-US" altLang="ko-KR" dirty="0"/>
              <a:t>: the language of truth is simple.</a:t>
            </a:r>
          </a:p>
        </p:txBody>
      </p:sp>
    </p:spTree>
    <p:extLst>
      <p:ext uri="{BB962C8B-B14F-4D97-AF65-F5344CB8AC3E}">
        <p14:creationId xmlns:p14="http://schemas.microsoft.com/office/powerpoint/2010/main" val="270300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70" y="1860242"/>
            <a:ext cx="7769327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key = '</a:t>
            </a:r>
            <a:r>
              <a:rPr lang="en-US" altLang="ko-KR" dirty="0" err="1"/>
              <a:t>abcdefghijklmnopqrstuvwxyz</a:t>
            </a:r>
            <a:r>
              <a:rPr lang="en-US" altLang="ko-KR" dirty="0"/>
              <a:t>'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 err="1"/>
              <a:t>평문을</a:t>
            </a:r>
            <a:r>
              <a:rPr lang="ko-KR" altLang="en-US" dirty="0"/>
              <a:t> 받아서 암호화하고 암호문을 반환한다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encrypt(n, plaintext):</a:t>
            </a:r>
          </a:p>
          <a:p>
            <a:pPr latinLnBrk="1"/>
            <a:r>
              <a:rPr lang="en-US" altLang="ko-KR" dirty="0"/>
              <a:t>    result = ''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for l in </a:t>
            </a:r>
            <a:r>
              <a:rPr lang="en-US" altLang="ko-KR" dirty="0" err="1"/>
              <a:t>plaintext.lower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      try:</a:t>
            </a:r>
          </a:p>
          <a:p>
            <a:pPr latinLnBrk="1"/>
            <a:r>
              <a:rPr lang="en-US" altLang="ko-KR" dirty="0"/>
              <a:t>            </a:t>
            </a:r>
            <a:r>
              <a:rPr lang="en-US" altLang="ko-KR" dirty="0" err="1"/>
              <a:t>i</a:t>
            </a:r>
            <a:r>
              <a:rPr lang="en-US" altLang="ko-KR" dirty="0"/>
              <a:t> = (</a:t>
            </a:r>
            <a:r>
              <a:rPr lang="en-US" altLang="ko-KR" dirty="0" err="1"/>
              <a:t>key.index</a:t>
            </a:r>
            <a:r>
              <a:rPr lang="en-US" altLang="ko-KR" dirty="0"/>
              <a:t>(l) + n) % 26</a:t>
            </a:r>
          </a:p>
          <a:p>
            <a:pPr latinLnBrk="1"/>
            <a:r>
              <a:rPr lang="en-US" altLang="ko-KR" dirty="0"/>
              <a:t>            result += key[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</a:p>
          <a:p>
            <a:pPr latinLnBrk="1"/>
            <a:r>
              <a:rPr lang="en-US" altLang="ko-KR" dirty="0"/>
              <a:t>        except </a:t>
            </a:r>
            <a:r>
              <a:rPr lang="en-US" altLang="ko-KR" dirty="0" err="1"/>
              <a:t>ValueError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        result += l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return </a:t>
            </a:r>
            <a:r>
              <a:rPr lang="en-US" altLang="ko-KR" dirty="0" err="1"/>
              <a:t>result.lower</a:t>
            </a:r>
            <a:r>
              <a:rPr lang="en-US" altLang="ko-KR" dirty="0"/>
              <a:t>()</a:t>
            </a:r>
          </a:p>
          <a:p>
            <a:pPr latinLnBrk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04962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928087"/>
            <a:ext cx="7769327" cy="56323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/>
              <a:t># </a:t>
            </a:r>
            <a:r>
              <a:rPr lang="ko-KR" altLang="en-US" dirty="0"/>
              <a:t>암호문을 받아서 </a:t>
            </a:r>
            <a:r>
              <a:rPr lang="ko-KR" altLang="en-US" dirty="0" err="1"/>
              <a:t>복호화하고</a:t>
            </a:r>
            <a:r>
              <a:rPr lang="ko-KR" altLang="en-US" dirty="0"/>
              <a:t> </a:t>
            </a:r>
            <a:r>
              <a:rPr lang="ko-KR" altLang="en-US" dirty="0" err="1"/>
              <a:t>평문을</a:t>
            </a:r>
            <a:r>
              <a:rPr lang="ko-KR" altLang="en-US" dirty="0"/>
              <a:t> 반환한다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decrypt(n, </a:t>
            </a:r>
            <a:r>
              <a:rPr lang="en-US" altLang="ko-KR" dirty="0" err="1"/>
              <a:t>ciphertext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/>
              <a:t>    result = ''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for l in </a:t>
            </a:r>
            <a:r>
              <a:rPr lang="en-US" altLang="ko-KR" dirty="0" err="1"/>
              <a:t>ciphertext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    try:</a:t>
            </a:r>
          </a:p>
          <a:p>
            <a:pPr latinLnBrk="1"/>
            <a:r>
              <a:rPr lang="en-US" altLang="ko-KR" dirty="0"/>
              <a:t>            </a:t>
            </a:r>
            <a:r>
              <a:rPr lang="en-US" altLang="ko-KR" dirty="0" err="1"/>
              <a:t>i</a:t>
            </a:r>
            <a:r>
              <a:rPr lang="en-US" altLang="ko-KR" dirty="0"/>
              <a:t> = (</a:t>
            </a:r>
            <a:r>
              <a:rPr lang="en-US" altLang="ko-KR" dirty="0" err="1"/>
              <a:t>key.index</a:t>
            </a:r>
            <a:r>
              <a:rPr lang="en-US" altLang="ko-KR" dirty="0"/>
              <a:t>(l) - n) % 26</a:t>
            </a:r>
          </a:p>
          <a:p>
            <a:pPr latinLnBrk="1"/>
            <a:r>
              <a:rPr lang="en-US" altLang="ko-KR" dirty="0"/>
              <a:t>            result += key[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</a:p>
          <a:p>
            <a:pPr latinLnBrk="1"/>
            <a:r>
              <a:rPr lang="en-US" altLang="ko-KR" dirty="0"/>
              <a:t>        except </a:t>
            </a:r>
            <a:r>
              <a:rPr lang="en-US" altLang="ko-KR" dirty="0" err="1"/>
              <a:t>ValueError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        result += l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return result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n = 3</a:t>
            </a:r>
          </a:p>
          <a:p>
            <a:pPr latinLnBrk="1"/>
            <a:r>
              <a:rPr lang="en-US" altLang="ko-KR" dirty="0"/>
              <a:t>text = 'The language of truth is simple.'</a:t>
            </a:r>
          </a:p>
          <a:p>
            <a:pPr latinLnBrk="1"/>
            <a:r>
              <a:rPr lang="en-US" altLang="ko-KR" dirty="0"/>
              <a:t>encrypted = encrypt(n, text)</a:t>
            </a:r>
          </a:p>
          <a:p>
            <a:pPr latinLnBrk="1"/>
            <a:r>
              <a:rPr lang="en-US" altLang="ko-KR" dirty="0"/>
              <a:t>decrypted = decrypt(n, encrypted)</a:t>
            </a:r>
          </a:p>
          <a:p>
            <a:pPr latinLnBrk="1"/>
            <a:r>
              <a:rPr lang="en-US" altLang="ko-KR" dirty="0"/>
              <a:t>print ('</a:t>
            </a:r>
            <a:r>
              <a:rPr lang="ko-KR" altLang="en-US" dirty="0" err="1"/>
              <a:t>평문</a:t>
            </a:r>
            <a:r>
              <a:rPr lang="en-US" altLang="ko-KR" dirty="0"/>
              <a:t>: ' ,  text)</a:t>
            </a:r>
          </a:p>
          <a:p>
            <a:pPr latinLnBrk="1"/>
            <a:r>
              <a:rPr lang="en-US" altLang="ko-KR" dirty="0"/>
              <a:t>print ('</a:t>
            </a:r>
            <a:r>
              <a:rPr lang="ko-KR" altLang="en-US" dirty="0"/>
              <a:t>암호문</a:t>
            </a:r>
            <a:r>
              <a:rPr lang="en-US" altLang="ko-KR" dirty="0"/>
              <a:t>: ',  encrypted)</a:t>
            </a:r>
          </a:p>
          <a:p>
            <a:pPr latinLnBrk="1"/>
            <a:r>
              <a:rPr lang="en-US" altLang="ko-KR" dirty="0"/>
              <a:t>print ('</a:t>
            </a:r>
            <a:r>
              <a:rPr lang="ko-KR" altLang="en-US" dirty="0" err="1"/>
              <a:t>복호문</a:t>
            </a:r>
            <a:r>
              <a:rPr lang="en-US" altLang="ko-KR" dirty="0"/>
              <a:t>: ' , decrypted)</a:t>
            </a:r>
          </a:p>
        </p:txBody>
      </p:sp>
    </p:spTree>
    <p:extLst>
      <p:ext uri="{BB962C8B-B14F-4D97-AF65-F5344CB8AC3E}">
        <p14:creationId xmlns:p14="http://schemas.microsoft.com/office/powerpoint/2010/main" val="1645438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디렉토리 작업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1160" y="2417315"/>
            <a:ext cx="78390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44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디렉토리 작업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1425" y="1600200"/>
            <a:ext cx="7769327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ko-KR" altLang="en-US" dirty="0" smtClean="0">
                <a:latin typeface="+mn-lt"/>
                <a:ea typeface="굴림" panose="020B0600000101010101" pitchFamily="50" charset="-127"/>
              </a:rPr>
              <a:t>작업 </a:t>
            </a:r>
            <a:r>
              <a:rPr lang="ko-KR" altLang="en-US" dirty="0">
                <a:latin typeface="+mn-lt"/>
                <a:ea typeface="굴림" panose="020B0600000101010101" pitchFamily="50" charset="-127"/>
              </a:rPr>
              <a:t>디렉토리를 얻으려면 다음과 같은 함수 호출을 사용한다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+mn-lt"/>
                <a:ea typeface="굴림" panose="020B0600000101010101" pitchFamily="50" charset="-127"/>
              </a:rPr>
              <a:t>dir</a:t>
            </a:r>
            <a:r>
              <a:rPr lang="en-US" altLang="ko-KR" dirty="0" smtClean="0">
                <a:latin typeface="+mn-lt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= </a:t>
            </a:r>
            <a:r>
              <a:rPr lang="en-US" altLang="ko-KR" dirty="0" err="1">
                <a:latin typeface="+mn-lt"/>
                <a:ea typeface="굴림" panose="020B0600000101010101" pitchFamily="50" charset="-127"/>
              </a:rPr>
              <a:t>os.getcwd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()</a:t>
            </a:r>
          </a:p>
          <a:p>
            <a:pPr latinLnBrk="1"/>
            <a:endParaRPr lang="en-US" altLang="ko-KR" dirty="0">
              <a:latin typeface="+mn-lt"/>
              <a:ea typeface="굴림" panose="020B0600000101010101" pitchFamily="50" charset="-127"/>
            </a:endParaRPr>
          </a:p>
          <a:p>
            <a:pPr latinLnBrk="1"/>
            <a:r>
              <a:rPr lang="ko-KR" altLang="en-US" dirty="0" smtClean="0">
                <a:latin typeface="+mn-lt"/>
                <a:ea typeface="굴림" panose="020B0600000101010101" pitchFamily="50" charset="-127"/>
              </a:rPr>
              <a:t>작업 </a:t>
            </a:r>
            <a:r>
              <a:rPr lang="ko-KR" altLang="en-US" dirty="0">
                <a:latin typeface="+mn-lt"/>
                <a:ea typeface="굴림" panose="020B0600000101010101" pitchFamily="50" charset="-127"/>
              </a:rPr>
              <a:t>디렉토리를 변경할 수 있다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&gt;&gt;&gt; </a:t>
            </a:r>
            <a:r>
              <a:rPr lang="en-US" altLang="ko-KR" dirty="0" smtClean="0">
                <a:latin typeface="+mn-lt"/>
                <a:ea typeface="굴림" panose="020B0600000101010101" pitchFamily="50" charset="-127"/>
              </a:rPr>
              <a:t>subdir 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= "data"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+mn-lt"/>
                <a:ea typeface="굴림" panose="020B0600000101010101" pitchFamily="50" charset="-127"/>
              </a:rPr>
              <a:t>os.chdir</a:t>
            </a:r>
            <a:r>
              <a:rPr lang="en-US" altLang="ko-KR" dirty="0" smtClean="0">
                <a:latin typeface="+mn-lt"/>
                <a:ea typeface="굴림" panose="020B0600000101010101" pitchFamily="50" charset="-127"/>
              </a:rPr>
              <a:t>(subdir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)</a:t>
            </a:r>
          </a:p>
          <a:p>
            <a:pPr latinLnBrk="1"/>
            <a:endParaRPr lang="en-US" altLang="ko-KR" dirty="0">
              <a:latin typeface="+mn-lt"/>
              <a:ea typeface="굴림" panose="020B0600000101010101" pitchFamily="50" charset="-127"/>
            </a:endParaRPr>
          </a:p>
          <a:p>
            <a:pPr latinLnBrk="1"/>
            <a:r>
              <a:rPr lang="ko-KR" altLang="en-US" dirty="0">
                <a:latin typeface="+mn-lt"/>
                <a:ea typeface="굴림" panose="020B0600000101010101" pitchFamily="50" charset="-127"/>
              </a:rPr>
              <a:t>작업 디렉토리 안에 있는 파일들의 리스트를 얻으려면 </a:t>
            </a:r>
            <a:r>
              <a:rPr lang="en-US" altLang="ko-KR" dirty="0" err="1">
                <a:latin typeface="+mn-lt"/>
                <a:ea typeface="굴림" panose="020B0600000101010101" pitchFamily="50" charset="-127"/>
              </a:rPr>
              <a:t>listdir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() </a:t>
            </a:r>
            <a:r>
              <a:rPr lang="ko-KR" altLang="en-US" dirty="0">
                <a:latin typeface="+mn-lt"/>
                <a:ea typeface="굴림" panose="020B0600000101010101" pitchFamily="50" charset="-127"/>
              </a:rPr>
              <a:t>함수를 사용한다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&gt;&gt;&gt; </a:t>
            </a:r>
            <a:r>
              <a:rPr lang="en-US" altLang="ko-KR" dirty="0" smtClean="0">
                <a:latin typeface="+mn-lt"/>
                <a:ea typeface="굴림" panose="020B0600000101010101" pitchFamily="50" charset="-127"/>
              </a:rPr>
              <a:t>for 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filename in </a:t>
            </a:r>
            <a:r>
              <a:rPr lang="en-US" altLang="ko-KR" dirty="0" err="1">
                <a:latin typeface="+mn-lt"/>
                <a:ea typeface="굴림" panose="020B0600000101010101" pitchFamily="50" charset="-127"/>
              </a:rPr>
              <a:t>os.listdir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() :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	print(filename)</a:t>
            </a:r>
          </a:p>
          <a:p>
            <a:pPr latinLnBrk="1"/>
            <a:endParaRPr lang="en-US" altLang="ko-KR" dirty="0">
              <a:latin typeface="+mn-lt"/>
              <a:ea typeface="굴림" panose="020B0600000101010101" pitchFamily="50" charset="-127"/>
            </a:endParaRPr>
          </a:p>
          <a:p>
            <a:pPr latinLnBrk="1"/>
            <a:r>
              <a:rPr lang="ko-KR" altLang="en-US" dirty="0" smtClean="0">
                <a:latin typeface="+mn-lt"/>
                <a:ea typeface="굴림" panose="020B0600000101010101" pitchFamily="50" charset="-127"/>
              </a:rPr>
              <a:t>파일만 </a:t>
            </a:r>
            <a:r>
              <a:rPr lang="ko-KR" altLang="en-US" dirty="0">
                <a:latin typeface="+mn-lt"/>
                <a:ea typeface="굴림" panose="020B0600000101010101" pitchFamily="50" charset="-127"/>
              </a:rPr>
              <a:t>처리하려면 다음과 같이 </a:t>
            </a:r>
            <a:r>
              <a:rPr lang="en-US" altLang="ko-KR" dirty="0" err="1">
                <a:latin typeface="+mn-lt"/>
                <a:ea typeface="굴림" panose="020B0600000101010101" pitchFamily="50" charset="-127"/>
              </a:rPr>
              <a:t>isfile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() </a:t>
            </a:r>
            <a:r>
              <a:rPr lang="ko-KR" altLang="en-US" dirty="0">
                <a:latin typeface="+mn-lt"/>
                <a:ea typeface="굴림" panose="020B0600000101010101" pitchFamily="50" charset="-127"/>
              </a:rPr>
              <a:t>함수를 사용한다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&gt;&gt;&gt; </a:t>
            </a:r>
            <a:r>
              <a:rPr lang="en-US" altLang="ko-KR" dirty="0" smtClean="0">
                <a:latin typeface="+mn-lt"/>
                <a:ea typeface="굴림" panose="020B0600000101010101" pitchFamily="50" charset="-127"/>
              </a:rPr>
              <a:t>if </a:t>
            </a:r>
            <a:r>
              <a:rPr lang="en-US" altLang="ko-KR" dirty="0" err="1">
                <a:latin typeface="+mn-lt"/>
                <a:ea typeface="굴림" panose="020B0600000101010101" pitchFamily="50" charset="-127"/>
              </a:rPr>
              <a:t>os.path.isfile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(filename) :</a:t>
            </a:r>
          </a:p>
          <a:p>
            <a:pPr latinLnBrk="1"/>
            <a:r>
              <a:rPr lang="en-US" altLang="ko-KR" dirty="0">
                <a:latin typeface="+mn-lt"/>
                <a:ea typeface="굴림" panose="020B0600000101010101" pitchFamily="50" charset="-127"/>
              </a:rPr>
              <a:t>	print("</a:t>
            </a:r>
            <a:r>
              <a:rPr lang="ko-KR" altLang="en-US" dirty="0">
                <a:latin typeface="+mn-lt"/>
                <a:ea typeface="굴림" panose="020B0600000101010101" pitchFamily="50" charset="-127"/>
              </a:rPr>
              <a:t>파일입니다</a:t>
            </a:r>
            <a:r>
              <a:rPr lang="en-US" altLang="ko-KR" dirty="0">
                <a:latin typeface="+mn-lt"/>
                <a:ea typeface="굴림" panose="020B0600000101010101" pitchFamily="50" charset="-127"/>
              </a:rPr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4096985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작업 디렉토리에서 확장자가 “</a:t>
            </a:r>
            <a:r>
              <a:rPr lang="en-US" altLang="ko-KR" dirty="0"/>
              <a:t>.jpg"</a:t>
            </a:r>
            <a:r>
              <a:rPr lang="ko-KR" altLang="en-US" dirty="0"/>
              <a:t>인 파일을 전부 찾아서 파일 이름을 출력하는 프로그램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970" y="1806976"/>
            <a:ext cx="7769327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os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cwd</a:t>
            </a:r>
            <a:r>
              <a:rPr lang="en-US" altLang="ko-KR" dirty="0"/>
              <a:t> = </a:t>
            </a:r>
            <a:r>
              <a:rPr lang="en-US" altLang="ko-KR" dirty="0" err="1"/>
              <a:t>os.getcwd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files = </a:t>
            </a:r>
            <a:r>
              <a:rPr lang="en-US" altLang="ko-KR" dirty="0" err="1"/>
              <a:t>os.listdir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for name in files :</a:t>
            </a:r>
          </a:p>
          <a:p>
            <a:pPr latinLnBrk="1"/>
            <a:r>
              <a:rPr lang="en-US" altLang="ko-KR" dirty="0"/>
              <a:t>	if </a:t>
            </a:r>
            <a:r>
              <a:rPr lang="en-US" altLang="ko-KR" dirty="0" err="1"/>
              <a:t>os.path.isfile</a:t>
            </a:r>
            <a:r>
              <a:rPr lang="en-US" altLang="ko-KR" dirty="0"/>
              <a:t>(name) :</a:t>
            </a:r>
          </a:p>
          <a:p>
            <a:pPr latinLnBrk="1"/>
            <a:r>
              <a:rPr lang="en-US" altLang="ko-KR" dirty="0"/>
              <a:t>		if </a:t>
            </a:r>
            <a:r>
              <a:rPr lang="en-US" altLang="ko-KR" dirty="0" err="1"/>
              <a:t>name.endswith</a:t>
            </a:r>
            <a:r>
              <a:rPr lang="en-US" altLang="ko-KR" dirty="0"/>
              <a:t>(".jpg") :</a:t>
            </a:r>
          </a:p>
          <a:p>
            <a:pPr latinLnBrk="1"/>
            <a:r>
              <a:rPr lang="en-US" altLang="ko-KR" dirty="0"/>
              <a:t>			print(name)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970" y="4451716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DSC04886_11.jpg</a:t>
            </a:r>
          </a:p>
          <a:p>
            <a:r>
              <a:rPr lang="en-US" altLang="ko-KR" dirty="0"/>
              <a:t>DSC04886_12.jpg</a:t>
            </a:r>
          </a:p>
          <a:p>
            <a:r>
              <a:rPr lang="en-US" altLang="ko-KR" dirty="0"/>
              <a:t>DSC04886_13.jpg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2529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디렉토리 안의 파일 처리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파일 중에서 ”</a:t>
            </a:r>
            <a:r>
              <a:rPr lang="en-US" altLang="ko-KR" dirty="0"/>
              <a:t>Python"</a:t>
            </a:r>
            <a:r>
              <a:rPr lang="ko-KR" altLang="en-US" dirty="0"/>
              <a:t>을 포함하고 있는 줄이 있으면 파일의 이름과 해당 줄을 출력한다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4684" y="2924770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file.py :         if "Python" in e:</a:t>
            </a:r>
          </a:p>
          <a:p>
            <a:r>
              <a:rPr lang="en-US" altLang="ko-KR" dirty="0"/>
              <a:t>summary.txt : The joy of coding Python should be in seeing short</a:t>
            </a:r>
          </a:p>
          <a:p>
            <a:r>
              <a:rPr lang="en-US" altLang="ko-KR" dirty="0"/>
              <a:t>summary.txt : Python is executable pseudocode.</a:t>
            </a:r>
          </a:p>
        </p:txBody>
      </p:sp>
    </p:spTree>
    <p:extLst>
      <p:ext uri="{BB962C8B-B14F-4D97-AF65-F5344CB8AC3E}">
        <p14:creationId xmlns:p14="http://schemas.microsoft.com/office/powerpoint/2010/main" val="724249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058" y="1877997"/>
            <a:ext cx="7769327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import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os</a:t>
            </a:r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arr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=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os.listdir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()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for f in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arr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: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= open(f, "r", encoding="utf-8")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for line in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: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    e =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line.rstrip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()		# 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오른쪽 </a:t>
            </a:r>
            <a:r>
              <a:rPr lang="ko-KR" altLang="en-US" dirty="0" err="1">
                <a:latin typeface="Trebuchet MS" panose="020B0603020202020204" pitchFamily="34" charset="0"/>
                <a:ea typeface="굴림" panose="020B0600000101010101" pitchFamily="50" charset="-127"/>
              </a:rPr>
              <a:t>줄바꿈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 문자를 없앤다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    if "Python" in e: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        print(f, ":", e)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infile.close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51413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이진 </a:t>
            </a:r>
            <a:r>
              <a:rPr lang="ko-KR" altLang="en-US" dirty="0"/>
              <a:t>파일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44334"/>
            <a:ext cx="8153400" cy="34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0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이진 파일에서 읽기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058" y="1877997"/>
            <a:ext cx="7769327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이진 파일에서 데이터를 읽으려면 다음과 같이 파일을 열어야 한다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Trebuchet MS" panose="020B0603020202020204" pitchFamily="34" charset="0"/>
                <a:ea typeface="굴림" panose="020B0600000101010101" pitchFamily="50" charset="-127"/>
              </a:rPr>
              <a:t>infile</a:t>
            </a:r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= open(filename, "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rb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")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입력 파일에서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8 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바이트를 읽으려면 다음과 같은 문장을 사용한다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Trebuchet MS" panose="020B0603020202020204" pitchFamily="34" charset="0"/>
                <a:ea typeface="굴림" panose="020B0600000101010101" pitchFamily="50" charset="-127"/>
              </a:rPr>
              <a:t>bytesArray</a:t>
            </a:r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=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infile.read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(8)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ko-KR" altLang="en-US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첫 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번째 바이트를 꺼내려면 다음과 같은 문장을 사용하면 된다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byte1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=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bytesArray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[0]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이진 파일에 바이트들을 저장하려면 다음과 같이 한다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Trebuchet MS" panose="020B0603020202020204" pitchFamily="34" charset="0"/>
                <a:ea typeface="굴림" panose="020B0600000101010101" pitchFamily="50" charset="-127"/>
              </a:rPr>
              <a:t>outfile</a:t>
            </a:r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= open(filename, "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wb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")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Trebuchet MS" panose="020B0603020202020204" pitchFamily="34" charset="0"/>
                <a:ea typeface="굴림" panose="020B0600000101010101" pitchFamily="50" charset="-127"/>
              </a:rPr>
              <a:t>bytesArray</a:t>
            </a:r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= bytes([255, 128, 0, 1])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 smtClean="0">
                <a:latin typeface="Trebuchet MS" panose="020B0603020202020204" pitchFamily="34" charset="0"/>
                <a:ea typeface="굴림" panose="020B0600000101010101" pitchFamily="50" charset="-127"/>
              </a:rPr>
              <a:t>outfile.write</a:t>
            </a:r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(</a:t>
            </a:r>
            <a:r>
              <a:rPr lang="en-US" altLang="ko-KR" dirty="0" err="1" smtClean="0">
                <a:latin typeface="Trebuchet MS" panose="020B0603020202020204" pitchFamily="34" charset="0"/>
                <a:ea typeface="굴림" panose="020B0600000101010101" pitchFamily="50" charset="-127"/>
              </a:rPr>
              <a:t>bytesArray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970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파일의 기초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프로그램에서 만든 </a:t>
            </a:r>
            <a:r>
              <a:rPr lang="ko-KR" altLang="en-US" dirty="0" smtClean="0"/>
              <a:t>데이터를 영구히 </a:t>
            </a:r>
            <a:r>
              <a:rPr lang="ko-KR" altLang="en-US" dirty="0"/>
              <a:t>저장하고자 한다면 하드 디스크에 파일 형태로 저장하여야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32" y="2807009"/>
            <a:ext cx="5143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01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순차접근과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임의접근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1552" y="2066608"/>
            <a:ext cx="8153400" cy="28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3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임의접근의</a:t>
            </a:r>
            <a:r>
              <a:rPr lang="ko-KR" altLang="en-US" dirty="0" smtClean="0"/>
              <a:t> 원리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파일 포인터는 읽기와 쓰기 </a:t>
            </a:r>
            <a:r>
              <a:rPr lang="ko-KR" altLang="en-US" dirty="0" smtClean="0"/>
              <a:t>동작이 </a:t>
            </a:r>
            <a:r>
              <a:rPr lang="ko-KR" altLang="en-US" dirty="0"/>
              <a:t>현재 어떤 위치에서 이루어지는 지를 나타낸다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6" y="2562225"/>
            <a:ext cx="76295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0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텍스트 </a:t>
            </a:r>
            <a:r>
              <a:rPr lang="ko-KR" altLang="en-US" dirty="0"/>
              <a:t>파일에서 몇 개의 문자를 읽은 후에 </a:t>
            </a:r>
            <a:r>
              <a:rPr lang="en-US" altLang="ko-KR" dirty="0"/>
              <a:t>seek()</a:t>
            </a:r>
            <a:r>
              <a:rPr lang="ko-KR" altLang="en-US" dirty="0"/>
              <a:t>를 이용하여 다시 파일의 처음으로 돌아가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6401" y="2419536"/>
            <a:ext cx="7769327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open("test.txt", "r+")</a:t>
            </a:r>
          </a:p>
          <a:p>
            <a:pPr latinLnBrk="1"/>
            <a:r>
              <a:rPr lang="en-US" altLang="ko-KR" dirty="0" err="1"/>
              <a:t>str</a:t>
            </a:r>
            <a:r>
              <a:rPr lang="en-US" altLang="ko-KR" dirty="0"/>
              <a:t> = </a:t>
            </a:r>
            <a:r>
              <a:rPr lang="en-US" altLang="ko-KR" dirty="0" err="1"/>
              <a:t>infile.read</a:t>
            </a:r>
            <a:r>
              <a:rPr lang="en-US" altLang="ko-KR" dirty="0"/>
              <a:t>(10);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읽은 문자열 </a:t>
            </a:r>
            <a:r>
              <a:rPr lang="en-US" altLang="ko-KR" dirty="0"/>
              <a:t>: ", </a:t>
            </a:r>
            <a:r>
              <a:rPr lang="en-US" altLang="ko-KR" dirty="0" err="1"/>
              <a:t>str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position = </a:t>
            </a:r>
            <a:r>
              <a:rPr lang="en-US" altLang="ko-KR" dirty="0" err="1"/>
              <a:t>infile.tell</a:t>
            </a:r>
            <a:r>
              <a:rPr lang="en-US" altLang="ko-KR" dirty="0"/>
              <a:t>();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현재 위치</a:t>
            </a:r>
            <a:r>
              <a:rPr lang="en-US" altLang="ko-KR" dirty="0"/>
              <a:t>:  ", position)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position = </a:t>
            </a:r>
            <a:r>
              <a:rPr lang="en-US" altLang="ko-KR" dirty="0" err="1"/>
              <a:t>infile.seek</a:t>
            </a:r>
            <a:r>
              <a:rPr lang="en-US" altLang="ko-KR" dirty="0"/>
              <a:t>(0, 0);</a:t>
            </a:r>
          </a:p>
          <a:p>
            <a:pPr latinLnBrk="1"/>
            <a:r>
              <a:rPr lang="en-US" altLang="ko-KR" dirty="0" err="1"/>
              <a:t>str</a:t>
            </a:r>
            <a:r>
              <a:rPr lang="en-US" altLang="ko-KR" dirty="0"/>
              <a:t> = </a:t>
            </a:r>
            <a:r>
              <a:rPr lang="en-US" altLang="ko-KR" dirty="0" err="1"/>
              <a:t>infile.read</a:t>
            </a:r>
            <a:r>
              <a:rPr lang="en-US" altLang="ko-KR" dirty="0"/>
              <a:t>(10);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읽은 문자열 </a:t>
            </a:r>
            <a:r>
              <a:rPr lang="en-US" altLang="ko-KR" dirty="0"/>
              <a:t>: ", </a:t>
            </a:r>
            <a:r>
              <a:rPr lang="en-US" altLang="ko-KR" dirty="0" err="1"/>
              <a:t>str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 err="1"/>
              <a:t>infile.close</a:t>
            </a:r>
            <a:r>
              <a:rPr lang="en-US" altLang="ko-KR" dirty="0"/>
              <a:t>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400" y="5539971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읽은 문자열 </a:t>
            </a:r>
            <a:r>
              <a:rPr lang="en-US" altLang="ko-KR" dirty="0"/>
              <a:t>:  </a:t>
            </a:r>
            <a:r>
              <a:rPr lang="en-US" altLang="ko-KR" dirty="0" err="1"/>
              <a:t>abcdefghij</a:t>
            </a:r>
            <a:endParaRPr lang="en-US" altLang="ko-KR" dirty="0"/>
          </a:p>
          <a:p>
            <a:r>
              <a:rPr lang="ko-KR" altLang="en-US" dirty="0"/>
              <a:t>현재 위치</a:t>
            </a:r>
            <a:r>
              <a:rPr lang="en-US" altLang="ko-KR" dirty="0"/>
              <a:t>:   10</a:t>
            </a:r>
          </a:p>
          <a:p>
            <a:r>
              <a:rPr lang="ko-KR" altLang="en-US" dirty="0"/>
              <a:t>읽은 문자열 </a:t>
            </a:r>
            <a:r>
              <a:rPr lang="en-US" altLang="ko-KR" dirty="0"/>
              <a:t>:  </a:t>
            </a:r>
            <a:r>
              <a:rPr lang="en-US" altLang="ko-KR" dirty="0" err="1"/>
              <a:t>abcdefghij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6838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이미지 파일 복사하기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하나의 이미지 파일을 다른 이미지 파일로 복사하는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67" y="2592465"/>
            <a:ext cx="7651997" cy="26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058" y="1877997"/>
            <a:ext cx="7769327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= open("123.png", "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rb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")</a:t>
            </a:r>
          </a:p>
          <a:p>
            <a:pPr latinLnBrk="1"/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outfile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= open("kkk.png", "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wb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")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# 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입력 파일에서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1024 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바이트씩 읽어서 출력 파일에 쓴다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while True: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copy_buffer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=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infile.read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(1024)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if not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copy_buffer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: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    break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outfile.write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copy_buffer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)</a:t>
            </a: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infile.close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()</a:t>
            </a:r>
          </a:p>
          <a:p>
            <a:pPr latinLnBrk="1"/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outfile.close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print(filename1+"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를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" +filename2+"</a:t>
            </a:r>
            <a:r>
              <a:rPr lang="ko-KR" altLang="en-US" dirty="0">
                <a:latin typeface="Trebuchet MS" panose="020B0603020202020204" pitchFamily="34" charset="0"/>
                <a:ea typeface="굴림" panose="020B0600000101010101" pitchFamily="50" charset="-127"/>
              </a:rPr>
              <a:t>로 복사하였습니다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. ")</a:t>
            </a:r>
          </a:p>
        </p:txBody>
      </p:sp>
    </p:spTree>
    <p:extLst>
      <p:ext uri="{BB962C8B-B14F-4D97-AF65-F5344CB8AC3E}">
        <p14:creationId xmlns:p14="http://schemas.microsoft.com/office/powerpoint/2010/main" val="379801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pickle </a:t>
            </a:r>
            <a:r>
              <a:rPr lang="ko-KR" altLang="en-US" dirty="0"/>
              <a:t>모듈의 </a:t>
            </a:r>
            <a:r>
              <a:rPr lang="en-US" altLang="ko-KR" dirty="0"/>
              <a:t>dump()</a:t>
            </a:r>
            <a:r>
              <a:rPr lang="ko-KR" altLang="en-US" dirty="0"/>
              <a:t>와 </a:t>
            </a:r>
            <a:r>
              <a:rPr lang="en-US" altLang="ko-KR" dirty="0"/>
              <a:t>load()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사용하면 객체를 쓰고 읽을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입출력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29" y="2472939"/>
            <a:ext cx="69246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78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4" y="1557476"/>
            <a:ext cx="7769327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pickle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gameOption</a:t>
            </a:r>
            <a:r>
              <a:rPr lang="en-US" altLang="ko-KR" dirty="0"/>
              <a:t> = { 			</a:t>
            </a:r>
            <a:endParaRPr lang="en-US" altLang="ko-KR" dirty="0" smtClean="0"/>
          </a:p>
          <a:p>
            <a:pPr latinLnBrk="1"/>
            <a:r>
              <a:rPr lang="en-US" altLang="ko-KR" dirty="0"/>
              <a:t>			 "Sound": 8,</a:t>
            </a:r>
          </a:p>
          <a:p>
            <a:pPr latinLnBrk="1"/>
            <a:r>
              <a:rPr lang="en-US" altLang="ko-KR" dirty="0"/>
              <a:t>			 "</a:t>
            </a:r>
            <a:r>
              <a:rPr lang="en-US" altLang="ko-KR" dirty="0" err="1"/>
              <a:t>VideoQuality</a:t>
            </a:r>
            <a:r>
              <a:rPr lang="en-US" altLang="ko-KR" dirty="0"/>
              <a:t>": "HIGH",</a:t>
            </a:r>
          </a:p>
          <a:p>
            <a:pPr latinLnBrk="1"/>
            <a:r>
              <a:rPr lang="en-US" altLang="ko-KR" dirty="0"/>
              <a:t>			 "Money": 100000,</a:t>
            </a:r>
          </a:p>
          <a:p>
            <a:pPr latinLnBrk="1"/>
            <a:r>
              <a:rPr lang="en-US" altLang="ko-KR" dirty="0"/>
              <a:t>			 "</a:t>
            </a:r>
            <a:r>
              <a:rPr lang="en-US" altLang="ko-KR" dirty="0" err="1"/>
              <a:t>WeaponList</a:t>
            </a:r>
            <a:r>
              <a:rPr lang="en-US" altLang="ko-KR" dirty="0"/>
              <a:t>": ["gun", "missile", "knife" ]</a:t>
            </a:r>
          </a:p>
          <a:p>
            <a:pPr latinLnBrk="1"/>
            <a:r>
              <a:rPr lang="en-US" altLang="ko-KR" dirty="0"/>
              <a:t>}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file = open( "d:\\save.p", "</a:t>
            </a:r>
            <a:r>
              <a:rPr lang="en-US" altLang="ko-KR" dirty="0" err="1"/>
              <a:t>wb</a:t>
            </a:r>
            <a:r>
              <a:rPr lang="en-US" altLang="ko-KR" dirty="0"/>
              <a:t>" )	# </a:t>
            </a:r>
            <a:r>
              <a:rPr lang="ko-KR" altLang="en-US" dirty="0"/>
              <a:t>이진 파일 오픈</a:t>
            </a:r>
          </a:p>
          <a:p>
            <a:pPr latinLnBrk="1"/>
            <a:r>
              <a:rPr lang="en-US" altLang="ko-KR" dirty="0" err="1"/>
              <a:t>pickle.dump</a:t>
            </a:r>
            <a:r>
              <a:rPr lang="en-US" altLang="ko-KR" dirty="0"/>
              <a:t>( </a:t>
            </a:r>
            <a:r>
              <a:rPr lang="en-US" altLang="ko-KR" dirty="0" err="1"/>
              <a:t>gameOption</a:t>
            </a:r>
            <a:r>
              <a:rPr lang="en-US" altLang="ko-KR" dirty="0"/>
              <a:t>, file )	# </a:t>
            </a:r>
            <a:r>
              <a:rPr lang="ko-KR" altLang="en-US" dirty="0" err="1"/>
              <a:t>딕셔너리를</a:t>
            </a:r>
            <a:r>
              <a:rPr lang="ko-KR" altLang="en-US" dirty="0"/>
              <a:t> 피클 파일에 저장</a:t>
            </a:r>
          </a:p>
          <a:p>
            <a:pPr latinLnBrk="1"/>
            <a:r>
              <a:rPr lang="en-US" altLang="ko-KR" dirty="0" err="1"/>
              <a:t>file.close</a:t>
            </a:r>
            <a:r>
              <a:rPr lang="en-US" altLang="ko-KR" dirty="0"/>
              <a:t>()				# </a:t>
            </a:r>
            <a:r>
              <a:rPr lang="ko-KR" altLang="en-US" dirty="0"/>
              <a:t>파일을 닫는다</a:t>
            </a:r>
            <a:r>
              <a:rPr lang="en-US" altLang="ko-KR" dirty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4" y="5125643"/>
            <a:ext cx="5933467" cy="14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2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4" y="2214424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pickle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file = open( "d:\\save.p", "</a:t>
            </a:r>
            <a:r>
              <a:rPr lang="en-US" altLang="ko-KR" dirty="0" err="1"/>
              <a:t>rb</a:t>
            </a:r>
            <a:r>
              <a:rPr lang="en-US" altLang="ko-KR" dirty="0"/>
              <a:t>" )		# </a:t>
            </a:r>
            <a:r>
              <a:rPr lang="ko-KR" altLang="en-US" dirty="0"/>
              <a:t>이진 파일 오픈</a:t>
            </a:r>
          </a:p>
          <a:p>
            <a:pPr latinLnBrk="1"/>
            <a:r>
              <a:rPr lang="en-US" altLang="ko-KR" dirty="0" err="1"/>
              <a:t>obj</a:t>
            </a:r>
            <a:r>
              <a:rPr lang="en-US" altLang="ko-KR" dirty="0"/>
              <a:t> = </a:t>
            </a:r>
            <a:r>
              <a:rPr lang="en-US" altLang="ko-KR" dirty="0" err="1"/>
              <a:t>pickle.load</a:t>
            </a:r>
            <a:r>
              <a:rPr lang="en-US" altLang="ko-KR" dirty="0"/>
              <a:t>( open( "</a:t>
            </a:r>
            <a:r>
              <a:rPr lang="en-US" altLang="ko-KR" dirty="0" err="1"/>
              <a:t>save.p</a:t>
            </a:r>
            <a:r>
              <a:rPr lang="en-US" altLang="ko-KR" dirty="0"/>
              <a:t>", "</a:t>
            </a:r>
            <a:r>
              <a:rPr lang="en-US" altLang="ko-KR" dirty="0" err="1"/>
              <a:t>rb</a:t>
            </a:r>
            <a:r>
              <a:rPr lang="en-US" altLang="ko-KR" dirty="0"/>
              <a:t>" ) )	# </a:t>
            </a:r>
            <a:r>
              <a:rPr lang="ko-KR" altLang="en-US" dirty="0"/>
              <a:t>피클 파일에 </a:t>
            </a:r>
            <a:r>
              <a:rPr lang="ko-KR" altLang="en-US" dirty="0" err="1"/>
              <a:t>딕션너리를</a:t>
            </a:r>
            <a:r>
              <a:rPr lang="ko-KR" altLang="en-US" dirty="0"/>
              <a:t> 로딩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obj</a:t>
            </a:r>
            <a:r>
              <a:rPr lang="en-US" altLang="ko-KR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83" y="4501284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{'</a:t>
            </a:r>
            <a:r>
              <a:rPr lang="en-US" altLang="ko-KR" dirty="0" err="1"/>
              <a:t>WeaponList</a:t>
            </a:r>
            <a:r>
              <a:rPr lang="en-US" altLang="ko-KR" dirty="0"/>
              <a:t>': ['gun', 'missile', 'knife'], 'Money': 100000, '</a:t>
            </a:r>
            <a:r>
              <a:rPr lang="en-US" altLang="ko-KR" dirty="0" err="1"/>
              <a:t>VideoQuality</a:t>
            </a:r>
            <a:r>
              <a:rPr lang="en-US" altLang="ko-KR" dirty="0"/>
              <a:t>': 'HIGH', 'Sound': 8}</a:t>
            </a:r>
          </a:p>
        </p:txBody>
      </p:sp>
    </p:spTree>
    <p:extLst>
      <p:ext uri="{BB962C8B-B14F-4D97-AF65-F5344CB8AC3E}">
        <p14:creationId xmlns:p14="http://schemas.microsoft.com/office/powerpoint/2010/main" val="777035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정규식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정규식</a:t>
            </a:r>
            <a:r>
              <a:rPr lang="en-US" altLang="ko-KR" b="1" dirty="0"/>
              <a:t>(regular expression)</a:t>
            </a:r>
            <a:r>
              <a:rPr lang="ko-KR" altLang="en-US" dirty="0"/>
              <a:t>이란 특정한 규칙을 가지고 있는 문자열들을 메타 문자를 이용하여 표현하는 수식이다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73" y="2417143"/>
            <a:ext cx="6569387" cy="3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정규식에서</a:t>
            </a:r>
            <a:r>
              <a:rPr lang="ko-KR" altLang="en-US" dirty="0" smtClean="0"/>
              <a:t> 점과 별표의 의미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6759" y="1918224"/>
            <a:ext cx="4495800" cy="1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014" y="3874549"/>
            <a:ext cx="776932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“X-Men: First Class“, “X-Men: Days of Future Past“, “X-Men Origins: Wolverine” </a:t>
            </a:r>
          </a:p>
        </p:txBody>
      </p:sp>
    </p:spTree>
    <p:extLst>
      <p:ext uri="{BB962C8B-B14F-4D97-AF65-F5344CB8AC3E}">
        <p14:creationId xmlns:p14="http://schemas.microsoft.com/office/powerpoint/2010/main" val="357746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파일의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파일은 보조기억장치 상에서 논리적인 정보 단위이다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0" y="2402195"/>
            <a:ext cx="77628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43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미국 헌법에서 숫자로 시작되는 </a:t>
            </a:r>
            <a:r>
              <a:rPr lang="ko-KR" altLang="en-US" dirty="0" err="1"/>
              <a:t>줄만을</a:t>
            </a:r>
            <a:r>
              <a:rPr lang="ko-KR" altLang="en-US" dirty="0"/>
              <a:t> 출력하는 프로그램은 다음과 같다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2" y="2659353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re</a:t>
            </a:r>
          </a:p>
          <a:p>
            <a:pPr latinLnBrk="1"/>
            <a:r>
              <a:rPr lang="en-US" altLang="ko-KR" dirty="0"/>
              <a:t>f = open('d://uscons.txt')</a:t>
            </a:r>
          </a:p>
          <a:p>
            <a:pPr latinLnBrk="1"/>
            <a:r>
              <a:rPr lang="en-US" altLang="ko-KR" dirty="0"/>
              <a:t>for line in f:    </a:t>
            </a:r>
          </a:p>
          <a:p>
            <a:pPr latinLnBrk="1"/>
            <a:r>
              <a:rPr lang="en-US" altLang="ko-KR" dirty="0"/>
              <a:t>	line = </a:t>
            </a:r>
            <a:r>
              <a:rPr lang="en-US" altLang="ko-KR" dirty="0" err="1"/>
              <a:t>line.rstrip</a:t>
            </a:r>
            <a:r>
              <a:rPr lang="en-US" altLang="ko-KR" dirty="0"/>
              <a:t>()    </a:t>
            </a:r>
          </a:p>
          <a:p>
            <a:pPr latinLnBrk="1"/>
            <a:r>
              <a:rPr lang="en-US" altLang="ko-KR" dirty="0"/>
              <a:t>	if </a:t>
            </a:r>
            <a:r>
              <a:rPr lang="en-US" altLang="ko-KR" dirty="0" err="1"/>
              <a:t>re.search</a:t>
            </a:r>
            <a:r>
              <a:rPr lang="en-US" altLang="ko-KR" dirty="0"/>
              <a:t>('^[0-9]+', line) :</a:t>
            </a:r>
          </a:p>
          <a:p>
            <a:pPr latinLnBrk="1"/>
            <a:r>
              <a:rPr lang="en-US" altLang="ko-KR" dirty="0"/>
              <a:t>		print(line)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83" y="4501284"/>
            <a:ext cx="7769327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1. Neither slavery nor involuntary servitude, except as a punishment for crime</a:t>
            </a:r>
          </a:p>
          <a:p>
            <a:r>
              <a:rPr lang="en-US" altLang="ko-KR" dirty="0"/>
              <a:t>2. Congress shall have power to enforce this article by appropriate</a:t>
            </a:r>
          </a:p>
          <a:p>
            <a:r>
              <a:rPr lang="en-US" altLang="ko-K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36067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정규식 이용하기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위의 텍스트는 “</a:t>
            </a:r>
            <a:r>
              <a:rPr lang="en-US" altLang="ko-KR" dirty="0"/>
              <a:t>[</a:t>
            </a:r>
            <a:r>
              <a:rPr lang="ko-KR" altLang="en-US" dirty="0"/>
              <a:t>수강 번호</a:t>
            </a:r>
            <a:r>
              <a:rPr lang="en-US" altLang="ko-KR" dirty="0"/>
              <a:t>][</a:t>
            </a:r>
            <a:r>
              <a:rPr lang="ko-KR" altLang="en-US" dirty="0"/>
              <a:t>수강 코드</a:t>
            </a:r>
            <a:r>
              <a:rPr lang="en-US" altLang="ko-KR" dirty="0"/>
              <a:t>][</a:t>
            </a:r>
            <a:r>
              <a:rPr lang="ko-KR" altLang="en-US" dirty="0"/>
              <a:t>과목 이름</a:t>
            </a:r>
            <a:r>
              <a:rPr lang="en-US" altLang="ko-KR" dirty="0"/>
              <a:t>]” </a:t>
            </a:r>
            <a:r>
              <a:rPr lang="ko-KR" altLang="en-US" dirty="0"/>
              <a:t>형식으로 되어 있다</a:t>
            </a:r>
            <a:r>
              <a:rPr lang="en-US" altLang="ko-KR" dirty="0"/>
              <a:t>. </a:t>
            </a:r>
            <a:r>
              <a:rPr lang="ko-KR" altLang="en-US" dirty="0"/>
              <a:t>위의 텍스트에서 코스 </a:t>
            </a:r>
            <a:r>
              <a:rPr lang="ko-KR" altLang="en-US" dirty="0" err="1"/>
              <a:t>번호만을</a:t>
            </a:r>
            <a:r>
              <a:rPr lang="ko-KR" altLang="en-US" dirty="0"/>
              <a:t> 추출해보자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2" y="2659353"/>
            <a:ext cx="7769327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101 COM   </a:t>
            </a:r>
            <a:r>
              <a:rPr lang="en-US" altLang="ko-KR" dirty="0" err="1"/>
              <a:t>PythonProgramming</a:t>
            </a:r>
            <a:endParaRPr lang="en-US" altLang="ko-KR" dirty="0"/>
          </a:p>
          <a:p>
            <a:pPr latinLnBrk="1"/>
            <a:r>
              <a:rPr lang="en-US" altLang="ko-KR" dirty="0"/>
              <a:t>102 MAT   </a:t>
            </a:r>
            <a:r>
              <a:rPr lang="en-US" altLang="ko-KR" dirty="0" err="1"/>
              <a:t>LinearAlgebra</a:t>
            </a:r>
            <a:endParaRPr lang="en-US" altLang="ko-KR" dirty="0"/>
          </a:p>
          <a:p>
            <a:pPr latinLnBrk="1"/>
            <a:r>
              <a:rPr lang="en-US" altLang="ko-KR" dirty="0"/>
              <a:t>103 ENG   </a:t>
            </a:r>
            <a:r>
              <a:rPr lang="en-US" altLang="ko-KR" dirty="0" err="1"/>
              <a:t>ComputerEnglish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804682" y="4285343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['101', '102', '103']</a:t>
            </a:r>
          </a:p>
        </p:txBody>
      </p:sp>
    </p:spTree>
    <p:extLst>
      <p:ext uri="{BB962C8B-B14F-4D97-AF65-F5344CB8AC3E}">
        <p14:creationId xmlns:p14="http://schemas.microsoft.com/office/powerpoint/2010/main" val="527018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058" y="1877997"/>
            <a:ext cx="7769327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text="""101 COM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PythonProgramming</a:t>
            </a:r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102 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MAT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LinearAlgebra</a:t>
            </a:r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103 ENG  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ComputerEnglish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"""</a:t>
            </a:r>
          </a:p>
          <a:p>
            <a:pPr latinLnBrk="1"/>
            <a:endParaRPr lang="en-US" altLang="ko-KR" dirty="0" smtClean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endParaRPr lang="en-US" altLang="ko-KR" dirty="0" smtClean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import re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s =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re.findall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("\d+", text)</a:t>
            </a:r>
          </a:p>
          <a:p>
            <a:pPr latinLnBrk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print(s)</a:t>
            </a:r>
          </a:p>
        </p:txBody>
      </p:sp>
    </p:spTree>
    <p:extLst>
      <p:ext uri="{BB962C8B-B14F-4D97-AF65-F5344CB8AC3E}">
        <p14:creationId xmlns:p14="http://schemas.microsoft.com/office/powerpoint/2010/main" val="2813647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패스워드 검사 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사용자가 입력한 패스워드를 검증하는 프로그램을 작성해보자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lvl="1" fontAlgn="base"/>
            <a:r>
              <a:rPr lang="ko-KR" altLang="en-US" dirty="0"/>
              <a:t>최소 </a:t>
            </a:r>
            <a:r>
              <a:rPr lang="en-US" altLang="ko-KR" dirty="0"/>
              <a:t>8</a:t>
            </a:r>
            <a:r>
              <a:rPr lang="ko-KR" altLang="en-US" dirty="0"/>
              <a:t>글자</a:t>
            </a:r>
          </a:p>
          <a:p>
            <a:pPr lvl="1" fontAlgn="base"/>
            <a:r>
              <a:rPr lang="ko-KR" altLang="en-US" dirty="0"/>
              <a:t>적어도 하나의 대문자</a:t>
            </a:r>
          </a:p>
          <a:p>
            <a:pPr lvl="1" fontAlgn="base"/>
            <a:r>
              <a:rPr lang="ko-KR" altLang="en-US" dirty="0"/>
              <a:t>적어도 하나의 숫자</a:t>
            </a:r>
          </a:p>
          <a:p>
            <a:pPr lvl="1" fontAlgn="base"/>
            <a:r>
              <a:rPr lang="ko-KR" altLang="en-US" dirty="0"/>
              <a:t>적어도 하나의 특수문자</a:t>
            </a:r>
            <a:r>
              <a:rPr lang="en-US" altLang="ko-KR" dirty="0"/>
              <a:t>[_, @, $]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182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684" y="1600200"/>
            <a:ext cx="7769327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re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password </a:t>
            </a:r>
            <a:r>
              <a:rPr lang="en-US" altLang="ko-KR" dirty="0"/>
              <a:t>= input("</a:t>
            </a:r>
            <a:r>
              <a:rPr lang="ko-KR" altLang="en-US" dirty="0"/>
              <a:t>패스워드를 입력하세요</a:t>
            </a:r>
            <a:r>
              <a:rPr lang="en-US" altLang="ko-KR" dirty="0"/>
              <a:t>");</a:t>
            </a:r>
          </a:p>
          <a:p>
            <a:pPr latinLnBrk="1"/>
            <a:r>
              <a:rPr lang="en-US" altLang="ko-KR" dirty="0"/>
              <a:t>flag = 0</a:t>
            </a:r>
          </a:p>
          <a:p>
            <a:pPr latinLnBrk="1"/>
            <a:r>
              <a:rPr lang="en-US" altLang="ko-KR" dirty="0"/>
              <a:t>while True:   </a:t>
            </a:r>
          </a:p>
          <a:p>
            <a:pPr latinLnBrk="1"/>
            <a:r>
              <a:rPr lang="en-US" altLang="ko-KR" dirty="0"/>
              <a:t>    if (</a:t>
            </a:r>
            <a:r>
              <a:rPr lang="en-US" altLang="ko-KR" dirty="0" err="1"/>
              <a:t>len</a:t>
            </a:r>
            <a:r>
              <a:rPr lang="en-US" altLang="ko-KR" dirty="0"/>
              <a:t>(password)&lt;8): </a:t>
            </a:r>
          </a:p>
          <a:p>
            <a:pPr latinLnBrk="1"/>
            <a:r>
              <a:rPr lang="en-US" altLang="ko-KR" dirty="0"/>
              <a:t>        flag = -1</a:t>
            </a:r>
          </a:p>
          <a:p>
            <a:pPr latinLnBrk="1"/>
            <a:r>
              <a:rPr lang="en-US" altLang="ko-KR" dirty="0"/>
              <a:t>        break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elif</a:t>
            </a:r>
            <a:r>
              <a:rPr lang="en-US" altLang="ko-KR" dirty="0"/>
              <a:t> not </a:t>
            </a:r>
            <a:r>
              <a:rPr lang="en-US" altLang="ko-KR" dirty="0" err="1"/>
              <a:t>re.search</a:t>
            </a:r>
            <a:r>
              <a:rPr lang="en-US" altLang="ko-KR" dirty="0"/>
              <a:t>("[a-z]", password): </a:t>
            </a:r>
          </a:p>
          <a:p>
            <a:pPr latinLnBrk="1"/>
            <a:r>
              <a:rPr lang="en-US" altLang="ko-KR" dirty="0" smtClean="0"/>
              <a:t>        flag </a:t>
            </a:r>
            <a:r>
              <a:rPr lang="en-US" altLang="ko-KR" dirty="0"/>
              <a:t>= -1</a:t>
            </a:r>
          </a:p>
          <a:p>
            <a:pPr latinLnBrk="1"/>
            <a:r>
              <a:rPr lang="en-US" altLang="ko-KR" dirty="0"/>
              <a:t>        break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elif</a:t>
            </a:r>
            <a:r>
              <a:rPr lang="en-US" altLang="ko-KR" dirty="0"/>
              <a:t> not </a:t>
            </a:r>
            <a:r>
              <a:rPr lang="en-US" altLang="ko-KR" dirty="0" err="1"/>
              <a:t>re.search</a:t>
            </a:r>
            <a:r>
              <a:rPr lang="en-US" altLang="ko-KR" dirty="0"/>
              <a:t>("[A-Z]", password): </a:t>
            </a:r>
          </a:p>
          <a:p>
            <a:pPr latinLnBrk="1"/>
            <a:r>
              <a:rPr lang="en-US" altLang="ko-KR" dirty="0"/>
              <a:t>        flag = -1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smtClean="0"/>
              <a:t>break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969624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2338" y="1735954"/>
            <a:ext cx="7769327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 smtClean="0"/>
              <a:t>elif</a:t>
            </a:r>
            <a:r>
              <a:rPr lang="en-US" altLang="ko-KR" dirty="0" smtClean="0"/>
              <a:t> </a:t>
            </a:r>
            <a:r>
              <a:rPr lang="en-US" altLang="ko-KR" dirty="0"/>
              <a:t>not </a:t>
            </a:r>
            <a:r>
              <a:rPr lang="en-US" altLang="ko-KR" dirty="0" err="1"/>
              <a:t>re.search</a:t>
            </a:r>
            <a:r>
              <a:rPr lang="en-US" altLang="ko-KR" dirty="0"/>
              <a:t>("[0-9]", password): </a:t>
            </a:r>
          </a:p>
          <a:p>
            <a:pPr latinLnBrk="1"/>
            <a:r>
              <a:rPr lang="en-US" altLang="ko-KR" dirty="0"/>
              <a:t>        flag = -1</a:t>
            </a:r>
          </a:p>
          <a:p>
            <a:pPr latinLnBrk="1"/>
            <a:r>
              <a:rPr lang="en-US" altLang="ko-KR" dirty="0"/>
              <a:t>        break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elif</a:t>
            </a:r>
            <a:r>
              <a:rPr lang="en-US" altLang="ko-KR" dirty="0"/>
              <a:t> not </a:t>
            </a:r>
            <a:r>
              <a:rPr lang="en-US" altLang="ko-KR" dirty="0" err="1"/>
              <a:t>re.search</a:t>
            </a:r>
            <a:r>
              <a:rPr lang="en-US" altLang="ko-KR" dirty="0"/>
              <a:t>("[_@$]", password): </a:t>
            </a:r>
          </a:p>
          <a:p>
            <a:pPr latinLnBrk="1"/>
            <a:r>
              <a:rPr lang="en-US" altLang="ko-KR" dirty="0"/>
              <a:t>        flag = -1</a:t>
            </a:r>
          </a:p>
          <a:p>
            <a:pPr latinLnBrk="1"/>
            <a:r>
              <a:rPr lang="en-US" altLang="ko-KR" dirty="0"/>
              <a:t>        break</a:t>
            </a:r>
          </a:p>
          <a:p>
            <a:pPr latinLnBrk="1"/>
            <a:r>
              <a:rPr lang="en-US" altLang="ko-KR" dirty="0"/>
              <a:t>    else: </a:t>
            </a:r>
          </a:p>
          <a:p>
            <a:pPr latinLnBrk="1"/>
            <a:r>
              <a:rPr lang="en-US" altLang="ko-KR" dirty="0"/>
              <a:t>        flag = 0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유효한 패스워드</a:t>
            </a:r>
            <a:r>
              <a:rPr lang="en-US" altLang="ko-KR" dirty="0"/>
              <a:t>") </a:t>
            </a:r>
          </a:p>
          <a:p>
            <a:pPr latinLnBrk="1"/>
            <a:r>
              <a:rPr lang="en-US" altLang="ko-KR" dirty="0"/>
              <a:t>        break</a:t>
            </a:r>
          </a:p>
          <a:p>
            <a:pPr latinLnBrk="1"/>
            <a:r>
              <a:rPr lang="en-US" altLang="ko-KR" dirty="0"/>
              <a:t>  </a:t>
            </a:r>
          </a:p>
          <a:p>
            <a:pPr latinLnBrk="1"/>
            <a:r>
              <a:rPr lang="en-US" altLang="ko-KR" dirty="0"/>
              <a:t>if flag ==-1: </a:t>
            </a:r>
          </a:p>
          <a:p>
            <a:pPr latinLnBrk="1"/>
            <a:r>
              <a:rPr lang="en-US" altLang="ko-KR" dirty="0"/>
              <a:t>    print("</a:t>
            </a:r>
            <a:r>
              <a:rPr lang="ko-KR" altLang="en-US" dirty="0"/>
              <a:t>유효한 패스워드가 아닙니다</a:t>
            </a:r>
            <a:r>
              <a:rPr lang="en-US" altLang="ko-KR" dirty="0"/>
              <a:t>.") </a:t>
            </a:r>
          </a:p>
        </p:txBody>
      </p:sp>
    </p:spTree>
    <p:extLst>
      <p:ext uri="{BB962C8B-B14F-4D97-AF65-F5344CB8AC3E}">
        <p14:creationId xmlns:p14="http://schemas.microsoft.com/office/powerpoint/2010/main" val="1620849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721" y="2969048"/>
            <a:ext cx="776932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(x, y)=(2, 0)</a:t>
            </a:r>
          </a:p>
          <a:p>
            <a:pPr latinLnBrk="1"/>
            <a:r>
              <a:rPr lang="en-US" altLang="ko-KR" dirty="0"/>
              <a:t>&gt;&gt;&gt; z=x/y</a:t>
            </a:r>
          </a:p>
          <a:p>
            <a:pPr latinLnBrk="1"/>
            <a:r>
              <a:rPr lang="en-US" altLang="ko-KR" dirty="0" err="1"/>
              <a:t>Traceback</a:t>
            </a:r>
            <a:r>
              <a:rPr lang="en-US" altLang="ko-KR" dirty="0"/>
              <a:t> (most recent call last):</a:t>
            </a:r>
          </a:p>
          <a:p>
            <a:pPr latinLnBrk="1"/>
            <a:r>
              <a:rPr lang="en-US" altLang="ko-KR" dirty="0"/>
              <a:t>  File "&lt;pyshell#1&gt;", line 1, in &lt;module&gt;</a:t>
            </a:r>
          </a:p>
          <a:p>
            <a:pPr latinLnBrk="1"/>
            <a:r>
              <a:rPr lang="en-US" altLang="ko-KR" dirty="0"/>
              <a:t>    z=x/y</a:t>
            </a:r>
          </a:p>
          <a:p>
            <a:pPr latinLnBrk="1"/>
            <a:r>
              <a:rPr lang="en-US" altLang="ko-KR" dirty="0" err="1"/>
              <a:t>ZeroDivisionError</a:t>
            </a:r>
            <a:r>
              <a:rPr lang="en-US" altLang="ko-KR" dirty="0"/>
              <a:t>: division by zero</a:t>
            </a:r>
          </a:p>
          <a:p>
            <a:pPr latinLnBrk="1"/>
            <a:r>
              <a:rPr lang="en-US" altLang="ko-KR" dirty="0"/>
              <a:t>&gt;&gt;&gt;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예외처리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사용자들은 잘못된 데이터를 입력할 수도 있고</a:t>
            </a:r>
            <a:r>
              <a:rPr lang="en-US" altLang="ko-KR" dirty="0"/>
              <a:t>, </a:t>
            </a:r>
            <a:r>
              <a:rPr lang="ko-KR" altLang="en-US" dirty="0"/>
              <a:t>우리가 오픈하고자 하는 파일이 컴퓨터에 존재하지 않을 수도 있으며 인터넷이 다운될 수도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92" y="3456199"/>
            <a:ext cx="3238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66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예외처리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오류가 발생했을 때 오류를 사용자에게 알려주고 모든 데이터를 저장하게 한 후에 사용자가 </a:t>
            </a:r>
            <a:r>
              <a:rPr lang="ko-KR" altLang="en-US" b="1" dirty="0"/>
              <a:t>우아하게</a:t>
            </a:r>
            <a:r>
              <a:rPr lang="en-US" altLang="ko-KR" b="1" dirty="0"/>
              <a:t>(gracefully)</a:t>
            </a:r>
            <a:r>
              <a:rPr lang="ko-KR" altLang="en-US" dirty="0"/>
              <a:t> 프로그램을 종료할 수 있도록 하는 것이 </a:t>
            </a:r>
            <a:r>
              <a:rPr lang="ko-KR" altLang="en-US" dirty="0" err="1"/>
              <a:t>바람직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82" y="2934533"/>
            <a:ext cx="63055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020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오류의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사용자 </a:t>
            </a:r>
            <a:r>
              <a:rPr lang="ko-KR" altLang="en-US" dirty="0"/>
              <a:t>입력 오류</a:t>
            </a:r>
            <a:r>
              <a:rPr lang="en-US" altLang="ko-KR" dirty="0"/>
              <a:t>: </a:t>
            </a:r>
            <a:r>
              <a:rPr lang="ko-KR" altLang="en-US" dirty="0"/>
              <a:t>사용자가 정수를 입력하여야 하는데 실수를 입력할 수 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장치 </a:t>
            </a:r>
            <a:r>
              <a:rPr lang="ko-KR" altLang="en-US" dirty="0"/>
              <a:t>오류</a:t>
            </a:r>
            <a:r>
              <a:rPr lang="en-US" altLang="ko-KR" dirty="0"/>
              <a:t>: </a:t>
            </a:r>
            <a:r>
              <a:rPr lang="ko-KR" altLang="en-US" dirty="0"/>
              <a:t>네트워크가 안 된다거나 하드 디스크 작동이 실패할 수 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코드 </a:t>
            </a:r>
            <a:r>
              <a:rPr lang="ko-KR" altLang="en-US" dirty="0"/>
              <a:t>오류</a:t>
            </a:r>
            <a:r>
              <a:rPr lang="en-US" altLang="ko-KR" dirty="0"/>
              <a:t>: </a:t>
            </a:r>
            <a:r>
              <a:rPr lang="ko-KR" altLang="en-US" dirty="0"/>
              <a:t>잘못된 인덱스를 사용하여서 배열에 접근할 수 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pPr lvl="1"/>
            <a:r>
              <a:rPr lang="en-US" altLang="ko-KR" dirty="0" err="1" smtClean="0"/>
              <a:t>IOError</a:t>
            </a:r>
            <a:r>
              <a:rPr lang="en-US" altLang="ko-KR" dirty="0"/>
              <a:t>: </a:t>
            </a:r>
            <a:r>
              <a:rPr lang="ko-KR" altLang="en-US" dirty="0"/>
              <a:t>파일을 열 수 없으면 발생한다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 err="1" smtClean="0"/>
              <a:t>importError</a:t>
            </a:r>
            <a:r>
              <a:rPr lang="en-US" altLang="ko-KR" dirty="0"/>
              <a:t>: </a:t>
            </a:r>
            <a:r>
              <a:rPr lang="ko-KR" altLang="en-US" dirty="0" err="1"/>
              <a:t>파이썬이</a:t>
            </a:r>
            <a:r>
              <a:rPr lang="ko-KR" altLang="en-US" dirty="0"/>
              <a:t> 모듈을 찾을 수 없으면 발생한다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 err="1" smtClean="0"/>
              <a:t>ValueError</a:t>
            </a:r>
            <a:r>
              <a:rPr lang="en-US" altLang="ko-KR" dirty="0"/>
              <a:t>: </a:t>
            </a:r>
            <a:r>
              <a:rPr lang="ko-KR" altLang="en-US" dirty="0"/>
              <a:t>연산이나 내장 함수에서 인수가 </a:t>
            </a:r>
            <a:r>
              <a:rPr lang="ko-KR" altLang="en-US" dirty="0" err="1"/>
              <a:t>적절치않은</a:t>
            </a:r>
            <a:r>
              <a:rPr lang="ko-KR" altLang="en-US" dirty="0"/>
              <a:t> 값을 가지고 </a:t>
            </a:r>
            <a:r>
              <a:rPr lang="ko-KR" altLang="en-US" dirty="0" err="1" smtClean="0"/>
              <a:t>으면</a:t>
            </a:r>
            <a:r>
              <a:rPr lang="ko-KR" altLang="en-US" dirty="0" smtClean="0"/>
              <a:t> </a:t>
            </a:r>
            <a:r>
              <a:rPr lang="ko-KR" altLang="en-US" dirty="0"/>
              <a:t>발생한다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err="1" smtClean="0"/>
              <a:t>KeyboardInterrupt</a:t>
            </a:r>
            <a:r>
              <a:rPr lang="en-US" altLang="ko-KR" dirty="0"/>
              <a:t>: </a:t>
            </a:r>
            <a:r>
              <a:rPr lang="ko-KR" altLang="en-US" dirty="0"/>
              <a:t>사용자가 인터럽트 키를 누르면 발생한다</a:t>
            </a:r>
            <a:r>
              <a:rPr lang="en-US" altLang="ko-KR" dirty="0"/>
              <a:t>. (Control-C</a:t>
            </a:r>
            <a:r>
              <a:rPr lang="ko-KR" altLang="en-US" dirty="0"/>
              <a:t>나  </a:t>
            </a:r>
            <a:r>
              <a:rPr lang="en-US" altLang="ko-KR" dirty="0"/>
              <a:t>Delete)</a:t>
            </a:r>
          </a:p>
          <a:p>
            <a:pPr lvl="1"/>
            <a:r>
              <a:rPr lang="en-US" altLang="ko-KR" dirty="0" err="1" smtClean="0"/>
              <a:t>EOFError</a:t>
            </a:r>
            <a:r>
              <a:rPr lang="en-US" altLang="ko-KR" dirty="0"/>
              <a:t>: </a:t>
            </a:r>
            <a:r>
              <a:rPr lang="ko-KR" altLang="en-US" dirty="0"/>
              <a:t>내장 함수가 파일의 끝을 만나면 발생한다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1560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Try-catch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0" y="2164672"/>
            <a:ext cx="67341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파일의 논리적인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파일 안에는 바이트들이 </a:t>
            </a:r>
            <a:r>
              <a:rPr lang="ko-KR" altLang="en-US" dirty="0" smtClean="0"/>
              <a:t>순차적으로 </a:t>
            </a:r>
            <a:r>
              <a:rPr lang="ko-KR" altLang="en-US" dirty="0"/>
              <a:t>저장되어 있고 맨 끝에는 </a:t>
            </a:r>
            <a:r>
              <a:rPr lang="en-US" altLang="ko-KR" dirty="0"/>
              <a:t>EOF(end-of-file) </a:t>
            </a:r>
            <a:r>
              <a:rPr lang="ko-KR" altLang="en-US" dirty="0" err="1"/>
              <a:t>마커가</a:t>
            </a:r>
            <a:r>
              <a:rPr lang="ko-KR" altLang="en-US" dirty="0"/>
              <a:t>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81" y="3022615"/>
            <a:ext cx="6096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6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Try-catch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881464"/>
            <a:ext cx="83343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2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3560" y="1682811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(</a:t>
            </a:r>
            <a:r>
              <a:rPr lang="en-US" altLang="ko-KR" dirty="0" err="1"/>
              <a:t>x,y</a:t>
            </a:r>
            <a:r>
              <a:rPr lang="en-US" altLang="ko-KR" dirty="0"/>
              <a:t>) = (2,0)</a:t>
            </a:r>
          </a:p>
          <a:p>
            <a:pPr latinLnBrk="1"/>
            <a:r>
              <a:rPr lang="en-US" altLang="ko-KR" dirty="0"/>
              <a:t>try:</a:t>
            </a:r>
          </a:p>
          <a:p>
            <a:pPr latinLnBrk="1"/>
            <a:r>
              <a:rPr lang="en-US" altLang="ko-KR" dirty="0"/>
              <a:t>    z = x/y</a:t>
            </a:r>
          </a:p>
          <a:p>
            <a:pPr latinLnBrk="1"/>
            <a:r>
              <a:rPr lang="en-US" altLang="ko-KR" dirty="0"/>
              <a:t>except </a:t>
            </a:r>
            <a:r>
              <a:rPr lang="en-US" altLang="ko-KR" dirty="0" err="1"/>
              <a:t>ZeroDivisionError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print ("0</a:t>
            </a:r>
            <a:r>
              <a:rPr lang="ko-KR" altLang="en-US" dirty="0"/>
              <a:t>으로 나누는 예외</a:t>
            </a:r>
            <a:r>
              <a:rPr lang="en-US" altLang="ko-KR" dirty="0"/>
              <a:t>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561" y="3524742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0</a:t>
            </a:r>
            <a:r>
              <a:rPr lang="ko-KR" altLang="en-US" dirty="0"/>
              <a:t>으로 나누는 예외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560" y="4094663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(</a:t>
            </a:r>
            <a:r>
              <a:rPr lang="en-US" altLang="ko-KR" dirty="0" err="1"/>
              <a:t>x,y</a:t>
            </a:r>
            <a:r>
              <a:rPr lang="en-US" altLang="ko-KR" dirty="0"/>
              <a:t>) = (2,0)</a:t>
            </a:r>
          </a:p>
          <a:p>
            <a:pPr latinLnBrk="1"/>
            <a:r>
              <a:rPr lang="en-US" altLang="ko-KR" dirty="0"/>
              <a:t>try:</a:t>
            </a:r>
          </a:p>
          <a:p>
            <a:pPr latinLnBrk="1"/>
            <a:r>
              <a:rPr lang="en-US" altLang="ko-KR" dirty="0"/>
              <a:t>    z = x/y</a:t>
            </a:r>
          </a:p>
          <a:p>
            <a:pPr latinLnBrk="1"/>
            <a:r>
              <a:rPr lang="en-US" altLang="ko-KR" dirty="0"/>
              <a:t>except </a:t>
            </a:r>
            <a:r>
              <a:rPr lang="en-US" altLang="ko-KR" dirty="0" err="1"/>
              <a:t>ZeroDivisionError</a:t>
            </a:r>
            <a:r>
              <a:rPr lang="en-US" altLang="ko-KR" dirty="0"/>
              <a:t> as e:</a:t>
            </a:r>
          </a:p>
          <a:p>
            <a:pPr latinLnBrk="1"/>
            <a:r>
              <a:rPr lang="en-US" altLang="ko-KR" dirty="0"/>
              <a:t>    print (e)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561" y="5936594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21457542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3560" y="1682811"/>
            <a:ext cx="7769327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while True:</a:t>
            </a:r>
          </a:p>
          <a:p>
            <a:pPr latinLnBrk="1"/>
            <a:r>
              <a:rPr lang="en-US" altLang="ko-KR" dirty="0"/>
              <a:t>    try:</a:t>
            </a:r>
          </a:p>
          <a:p>
            <a:pPr latinLnBrk="1"/>
            <a:r>
              <a:rPr lang="en-US" altLang="ko-KR" dirty="0"/>
              <a:t>        n = input("</a:t>
            </a:r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:  ")</a:t>
            </a:r>
          </a:p>
          <a:p>
            <a:pPr latinLnBrk="1"/>
            <a:r>
              <a:rPr lang="en-US" altLang="ko-KR" dirty="0"/>
              <a:t>        n = </a:t>
            </a:r>
            <a:r>
              <a:rPr lang="en-US" altLang="ko-KR" dirty="0" err="1"/>
              <a:t>int</a:t>
            </a:r>
            <a:r>
              <a:rPr lang="en-US" altLang="ko-KR" dirty="0"/>
              <a:t>(n)</a:t>
            </a:r>
          </a:p>
          <a:p>
            <a:pPr latinLnBrk="1"/>
            <a:r>
              <a:rPr lang="en-US" altLang="ko-KR" dirty="0"/>
              <a:t>        break</a:t>
            </a:r>
          </a:p>
          <a:p>
            <a:pPr latinLnBrk="1"/>
            <a:r>
              <a:rPr lang="en-US" altLang="ko-KR" dirty="0"/>
              <a:t>    except </a:t>
            </a:r>
            <a:r>
              <a:rPr lang="en-US" altLang="ko-KR" dirty="0" err="1"/>
              <a:t>ValueError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정수가 아닙니다</a:t>
            </a:r>
            <a:r>
              <a:rPr lang="en-US" altLang="ko-KR" dirty="0"/>
              <a:t>. </a:t>
            </a:r>
            <a:r>
              <a:rPr lang="ko-KR" altLang="en-US" dirty="0"/>
              <a:t>다시 </a:t>
            </a:r>
            <a:r>
              <a:rPr lang="ko-KR" altLang="en-US" dirty="0" err="1"/>
              <a:t>입력하시오</a:t>
            </a:r>
            <a:r>
              <a:rPr lang="en-US" altLang="ko-KR" dirty="0"/>
              <a:t>. ")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정수 입력이 성공하였습니다</a:t>
            </a:r>
            <a:r>
              <a:rPr lang="en-US" altLang="ko-KR" dirty="0"/>
              <a:t>!")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84" y="4454746"/>
            <a:ext cx="7769327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: 23.5</a:t>
            </a:r>
            <a:endParaRPr lang="ko-KR" altLang="en-US" dirty="0"/>
          </a:p>
          <a:p>
            <a:r>
              <a:rPr lang="ko-KR" altLang="en-US" dirty="0"/>
              <a:t>정수가 아닙니다</a:t>
            </a:r>
            <a:r>
              <a:rPr lang="en-US" altLang="ko-KR" dirty="0"/>
              <a:t>. </a:t>
            </a:r>
            <a:r>
              <a:rPr lang="ko-KR" altLang="en-US" dirty="0"/>
              <a:t>다시 </a:t>
            </a:r>
            <a:r>
              <a:rPr lang="ko-KR" altLang="en-US" dirty="0" err="1"/>
              <a:t>입력하시오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: 10</a:t>
            </a:r>
            <a:endParaRPr lang="ko-KR" altLang="en-US" dirty="0"/>
          </a:p>
          <a:p>
            <a:r>
              <a:rPr lang="ko-KR" altLang="en-US" dirty="0"/>
              <a:t>정수 입력이 성공하였습니다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612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3" y="2526190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try: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fname</a:t>
            </a:r>
            <a:r>
              <a:rPr lang="en-US" altLang="ko-KR" dirty="0"/>
              <a:t> = input("</a:t>
            </a:r>
            <a:r>
              <a:rPr lang="ko-KR" altLang="en-US" dirty="0"/>
              <a:t>파일 이름을 입력하세요</a:t>
            </a:r>
            <a:r>
              <a:rPr lang="en-US" altLang="ko-KR" dirty="0"/>
              <a:t>: ")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infile</a:t>
            </a:r>
            <a:r>
              <a:rPr lang="en-US" altLang="ko-KR" dirty="0"/>
              <a:t> = open(</a:t>
            </a:r>
            <a:r>
              <a:rPr lang="en-US" altLang="ko-KR" dirty="0" err="1"/>
              <a:t>fname</a:t>
            </a:r>
            <a:r>
              <a:rPr lang="en-US" altLang="ko-KR" dirty="0"/>
              <a:t>, "r") </a:t>
            </a:r>
          </a:p>
          <a:p>
            <a:pPr latinLnBrk="1"/>
            <a:r>
              <a:rPr lang="en-US" altLang="ko-KR" dirty="0"/>
              <a:t>except </a:t>
            </a:r>
            <a:r>
              <a:rPr lang="en-US" altLang="ko-KR" dirty="0" err="1"/>
              <a:t>IOError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print("</a:t>
            </a:r>
            <a:r>
              <a:rPr lang="ko-KR" altLang="en-US" dirty="0"/>
              <a:t>파일 </a:t>
            </a:r>
            <a:r>
              <a:rPr lang="en-US" altLang="ko-KR" dirty="0"/>
              <a:t>" + </a:t>
            </a:r>
            <a:r>
              <a:rPr lang="en-US" altLang="ko-KR" dirty="0" err="1"/>
              <a:t>fname</a:t>
            </a:r>
            <a:r>
              <a:rPr lang="en-US" altLang="ko-KR" dirty="0"/>
              <a:t> + "</a:t>
            </a:r>
            <a:r>
              <a:rPr lang="ko-KR" altLang="en-US" dirty="0"/>
              <a:t>을 발견할 수 없습니다</a:t>
            </a:r>
            <a:r>
              <a:rPr lang="en-US" altLang="ko-KR" dirty="0"/>
              <a:t>.")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84" y="4454746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파일 이름을 입력하세요</a:t>
            </a:r>
            <a:r>
              <a:rPr lang="en-US" altLang="ko-KR" dirty="0"/>
              <a:t>: kkk.py</a:t>
            </a:r>
            <a:endParaRPr lang="ko-KR" altLang="en-US" dirty="0"/>
          </a:p>
          <a:p>
            <a:r>
              <a:rPr lang="ko-KR" altLang="en-US" dirty="0"/>
              <a:t>파일 </a:t>
            </a:r>
            <a:r>
              <a:rPr lang="en-US" altLang="ko-KR" dirty="0"/>
              <a:t>kkk.py</a:t>
            </a:r>
            <a:r>
              <a:rPr lang="ko-KR" altLang="en-US" dirty="0"/>
              <a:t>을 발견할 수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9365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try/</a:t>
            </a:r>
            <a:r>
              <a:rPr lang="en-US" altLang="ko-KR" dirty="0" err="1"/>
              <a:t>execpt</a:t>
            </a:r>
            <a:r>
              <a:rPr lang="en-US" altLang="ko-KR" dirty="0"/>
              <a:t> </a:t>
            </a:r>
            <a:r>
              <a:rPr lang="ko-KR" altLang="en-US" dirty="0"/>
              <a:t>블록에서의 실행 흐름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1887" y="2286000"/>
            <a:ext cx="71151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2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 예외 처리 구조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029" y="1736078"/>
            <a:ext cx="7769327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try: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fh</a:t>
            </a:r>
            <a:r>
              <a:rPr lang="en-US" altLang="ko-KR" dirty="0"/>
              <a:t> = open("</a:t>
            </a:r>
            <a:r>
              <a:rPr lang="en-US" altLang="ko-KR" dirty="0" err="1"/>
              <a:t>testfile</a:t>
            </a:r>
            <a:r>
              <a:rPr lang="en-US" altLang="ko-KR" dirty="0"/>
              <a:t>", "w")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fh.write</a:t>
            </a:r>
            <a:r>
              <a:rPr lang="en-US" altLang="ko-KR" dirty="0"/>
              <a:t>("</a:t>
            </a:r>
            <a:r>
              <a:rPr lang="ko-KR" altLang="en-US" dirty="0"/>
              <a:t>테스트 데이터를 파일에 씁니다</a:t>
            </a:r>
            <a:r>
              <a:rPr lang="en-US" altLang="ko-KR" dirty="0"/>
              <a:t>!!")</a:t>
            </a:r>
          </a:p>
          <a:p>
            <a:pPr latinLnBrk="1"/>
            <a:r>
              <a:rPr lang="en-US" altLang="ko-KR" dirty="0"/>
              <a:t>except </a:t>
            </a:r>
            <a:r>
              <a:rPr lang="en-US" altLang="ko-KR" dirty="0" err="1"/>
              <a:t>IOError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print("Error: </a:t>
            </a:r>
            <a:r>
              <a:rPr lang="ko-KR" altLang="en-US" dirty="0"/>
              <a:t>파일을 찾을 수 없거나 데이터를 쓸 수 없습니다</a:t>
            </a:r>
            <a:r>
              <a:rPr lang="en-US" altLang="ko-KR" dirty="0"/>
              <a:t>. ")</a:t>
            </a:r>
          </a:p>
          <a:p>
            <a:pPr latinLnBrk="1"/>
            <a:r>
              <a:rPr lang="en-US" altLang="ko-KR" dirty="0"/>
              <a:t>else:</a:t>
            </a:r>
          </a:p>
          <a:p>
            <a:pPr latinLnBrk="1"/>
            <a:r>
              <a:rPr lang="en-US" altLang="ko-KR" dirty="0"/>
              <a:t>   print("</a:t>
            </a:r>
            <a:r>
              <a:rPr lang="ko-KR" altLang="en-US" dirty="0"/>
              <a:t>파일에 성공적으로 기록하였습니다</a:t>
            </a:r>
            <a:r>
              <a:rPr lang="en-US" altLang="ko-KR" dirty="0"/>
              <a:t>. ")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fh.close</a:t>
            </a:r>
            <a:r>
              <a:rPr lang="en-US" altLang="ko-KR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029" y="4472501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파일에 성공적으로 기록하였습니다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55639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finally </a:t>
            </a:r>
            <a:r>
              <a:rPr lang="ko-KR" altLang="en-US" dirty="0" smtClean="0"/>
              <a:t>블록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0912" y="2090737"/>
            <a:ext cx="7477125" cy="351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1305" y="5236130"/>
            <a:ext cx="1576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예외가 발생하는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496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finally </a:t>
            </a:r>
            <a:r>
              <a:rPr lang="ko-KR" altLang="en-US" dirty="0" smtClean="0"/>
              <a:t>블록의 </a:t>
            </a:r>
            <a:r>
              <a:rPr lang="ko-KR" altLang="en-US" dirty="0" err="1" smtClean="0"/>
              <a:t>사용예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029" y="1736078"/>
            <a:ext cx="7769327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try:</a:t>
            </a:r>
          </a:p>
          <a:p>
            <a:pPr latinLnBrk="1"/>
            <a:r>
              <a:rPr lang="en-US" altLang="ko-KR" dirty="0"/>
              <a:t>   f = open("test.txt", "w" )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f.write</a:t>
            </a:r>
            <a:r>
              <a:rPr lang="en-US" altLang="ko-KR" dirty="0"/>
              <a:t>("</a:t>
            </a:r>
            <a:r>
              <a:rPr lang="ko-KR" altLang="en-US" dirty="0"/>
              <a:t>테스트 데이터를 파일에 씁니다</a:t>
            </a:r>
            <a:r>
              <a:rPr lang="en-US" altLang="ko-KR" dirty="0"/>
              <a:t>!!")</a:t>
            </a:r>
          </a:p>
          <a:p>
            <a:pPr latinLnBrk="1"/>
            <a:r>
              <a:rPr lang="en-US" altLang="ko-KR" dirty="0"/>
              <a:t>   ...				# </a:t>
            </a:r>
            <a:r>
              <a:rPr lang="ko-KR" altLang="en-US" dirty="0"/>
              <a:t>파일 연산을 수행한다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except </a:t>
            </a:r>
            <a:r>
              <a:rPr lang="en-US" altLang="ko-KR" dirty="0" err="1"/>
              <a:t>IOError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print("Error: </a:t>
            </a:r>
            <a:r>
              <a:rPr lang="ko-KR" altLang="en-US" dirty="0"/>
              <a:t>파일을 찾을 수 없거나 데이터를 쓸 수 없습니다</a:t>
            </a:r>
            <a:r>
              <a:rPr lang="en-US" altLang="ko-KR" dirty="0"/>
              <a:t>. ")</a:t>
            </a:r>
          </a:p>
          <a:p>
            <a:pPr latinLnBrk="1"/>
            <a:r>
              <a:rPr lang="en-US" altLang="ko-KR" dirty="0"/>
              <a:t>finally: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f.close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024239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예외 발생하기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오류가 감지되면 </a:t>
            </a:r>
            <a:r>
              <a:rPr lang="en-US" altLang="ko-KR" dirty="0"/>
              <a:t>raise </a:t>
            </a:r>
            <a:r>
              <a:rPr lang="ko-KR" altLang="en-US" dirty="0"/>
              <a:t>문을 사용하여 예외를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1215" y="2357515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raise </a:t>
            </a:r>
            <a:r>
              <a:rPr lang="en-US" altLang="ko-KR" dirty="0" err="1"/>
              <a:t>NameError</a:t>
            </a:r>
            <a:r>
              <a:rPr lang="en-US" altLang="ko-KR" dirty="0"/>
              <a:t>('Hello')</a:t>
            </a:r>
          </a:p>
          <a:p>
            <a:pPr latinLnBrk="1"/>
            <a:r>
              <a:rPr lang="en-US" altLang="ko-KR" dirty="0" err="1"/>
              <a:t>Traceback</a:t>
            </a:r>
            <a:r>
              <a:rPr lang="en-US" altLang="ko-KR" dirty="0"/>
              <a:t> (most recent call last):</a:t>
            </a:r>
          </a:p>
          <a:p>
            <a:pPr latinLnBrk="1"/>
            <a:r>
              <a:rPr lang="en-US" altLang="ko-KR" dirty="0"/>
              <a:t>  File "&lt;</a:t>
            </a:r>
            <a:r>
              <a:rPr lang="en-US" altLang="ko-KR" dirty="0" err="1"/>
              <a:t>stdin</a:t>
            </a:r>
            <a:r>
              <a:rPr lang="en-US" altLang="ko-KR" dirty="0"/>
              <a:t>&gt;", line 1, in ?</a:t>
            </a:r>
          </a:p>
          <a:p>
            <a:pPr latinLnBrk="1"/>
            <a:r>
              <a:rPr lang="en-US" altLang="ko-KR" dirty="0" err="1"/>
              <a:t>NameError</a:t>
            </a:r>
            <a:r>
              <a:rPr lang="en-US" altLang="ko-KR" dirty="0"/>
              <a:t>: Hello</a:t>
            </a:r>
          </a:p>
        </p:txBody>
      </p:sp>
    </p:spTree>
    <p:extLst>
      <p:ext uri="{BB962C8B-B14F-4D97-AF65-F5344CB8AC3E}">
        <p14:creationId xmlns:p14="http://schemas.microsoft.com/office/powerpoint/2010/main" val="6004040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smtClean="0">
                <a:solidFill>
                  <a:schemeClr val="bg1"/>
                </a:solidFill>
              </a:rPr>
              <a:t>파일을 </a:t>
            </a:r>
            <a:r>
              <a:rPr lang="ko-KR" altLang="en-US" sz="1600" dirty="0">
                <a:solidFill>
                  <a:schemeClr val="bg1"/>
                </a:solidFill>
              </a:rPr>
              <a:t>읽을 때는 파일을 열고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데이터를 읽은 후에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파일을 닫는 절차가 필요하다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파일 </a:t>
            </a:r>
            <a:r>
              <a:rPr lang="ko-KR" altLang="en-US" sz="1600" dirty="0">
                <a:solidFill>
                  <a:schemeClr val="bg1"/>
                </a:solidFill>
              </a:rPr>
              <a:t>모드에서 “</a:t>
            </a:r>
            <a:r>
              <a:rPr lang="en-US" altLang="ko-KR" sz="1600" dirty="0">
                <a:solidFill>
                  <a:schemeClr val="bg1"/>
                </a:solidFill>
              </a:rPr>
              <a:t>r”, “w”, “a”</a:t>
            </a:r>
            <a:r>
              <a:rPr lang="ko-KR" altLang="en-US" sz="1600" dirty="0">
                <a:solidFill>
                  <a:schemeClr val="bg1"/>
                </a:solidFill>
              </a:rPr>
              <a:t>가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각각 </a:t>
            </a:r>
            <a:r>
              <a:rPr lang="ko-KR" altLang="en-US" sz="1600" dirty="0" err="1">
                <a:solidFill>
                  <a:schemeClr val="bg1"/>
                </a:solidFill>
              </a:rPr>
              <a:t>읽기모드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</a:rPr>
              <a:t>쓰기모드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</a:rPr>
              <a:t>추가모드를</a:t>
            </a:r>
            <a:r>
              <a:rPr lang="ko-KR" altLang="en-US" sz="1600" dirty="0">
                <a:solidFill>
                  <a:schemeClr val="bg1"/>
                </a:solidFill>
              </a:rPr>
              <a:t> 의미한다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파일은 </a:t>
            </a:r>
            <a:r>
              <a:rPr lang="ko-KR" altLang="en-US" sz="1600" dirty="0">
                <a:solidFill>
                  <a:schemeClr val="bg1"/>
                </a:solidFill>
              </a:rPr>
              <a:t>텍스트 파일과 이진 파일로 나누어진다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파일에서 </a:t>
            </a:r>
            <a:r>
              <a:rPr lang="ko-KR" altLang="en-US" sz="1600" dirty="0">
                <a:solidFill>
                  <a:schemeClr val="bg1"/>
                </a:solidFill>
              </a:rPr>
              <a:t>데이터를 읽거나 쓰는 함수는 </a:t>
            </a:r>
            <a:r>
              <a:rPr lang="en-US" altLang="ko-KR" sz="1600" dirty="0">
                <a:solidFill>
                  <a:schemeClr val="bg1"/>
                </a:solidFill>
              </a:rPr>
              <a:t>read()</a:t>
            </a:r>
            <a:r>
              <a:rPr lang="ko-KR" altLang="en-US" sz="1600" dirty="0">
                <a:solidFill>
                  <a:schemeClr val="bg1"/>
                </a:solidFill>
              </a:rPr>
              <a:t>와 </a:t>
            </a:r>
            <a:r>
              <a:rPr lang="en-US" altLang="ko-KR" sz="1600" dirty="0">
                <a:solidFill>
                  <a:schemeClr val="bg1"/>
                </a:solidFill>
              </a:rPr>
              <a:t>write() </a:t>
            </a:r>
            <a:r>
              <a:rPr lang="ko-KR" altLang="en-US" sz="1600" dirty="0">
                <a:solidFill>
                  <a:schemeClr val="bg1"/>
                </a:solidFill>
              </a:rPr>
              <a:t>함수이다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텍스트 파일에서 한 줄을 읽으려면  </a:t>
            </a:r>
            <a:r>
              <a:rPr lang="en-US" altLang="ko-KR" sz="1600" dirty="0">
                <a:solidFill>
                  <a:schemeClr val="bg1"/>
                </a:solidFill>
              </a:rPr>
              <a:t>for </a:t>
            </a:r>
            <a:r>
              <a:rPr lang="ko-KR" altLang="en-US" sz="1600" dirty="0">
                <a:solidFill>
                  <a:schemeClr val="bg1"/>
                </a:solidFill>
              </a:rPr>
              <a:t>루프를 사용한다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smtClean="0">
                <a:solidFill>
                  <a:schemeClr val="bg1"/>
                </a:solidFill>
              </a:rPr>
              <a:t>예외 </a:t>
            </a:r>
            <a:r>
              <a:rPr lang="ko-KR" altLang="en-US" sz="1600" dirty="0">
                <a:solidFill>
                  <a:schemeClr val="bg1"/>
                </a:solidFill>
              </a:rPr>
              <a:t>처리는 오류가 발생했을 때 프로그램을 </a:t>
            </a:r>
            <a:r>
              <a:rPr lang="ko-KR" altLang="en-US" sz="1600" dirty="0" err="1">
                <a:solidFill>
                  <a:schemeClr val="bg1"/>
                </a:solidFill>
              </a:rPr>
              <a:t>우아하기</a:t>
            </a:r>
            <a:r>
              <a:rPr lang="ko-KR" altLang="en-US" sz="1600" dirty="0">
                <a:solidFill>
                  <a:schemeClr val="bg1"/>
                </a:solidFill>
              </a:rPr>
              <a:t> 종료하는 방법이다</a:t>
            </a:r>
            <a:r>
              <a:rPr lang="en-US" altLang="ko-KR" sz="1600" dirty="0">
                <a:solidFill>
                  <a:schemeClr val="bg1"/>
                </a:solidFill>
              </a:rPr>
              <a:t>. try </a:t>
            </a:r>
            <a:r>
              <a:rPr lang="ko-KR" altLang="en-US" sz="1600" dirty="0">
                <a:solidFill>
                  <a:schemeClr val="bg1"/>
                </a:solidFill>
              </a:rPr>
              <a:t>블록과 </a:t>
            </a:r>
            <a:r>
              <a:rPr lang="en-US" altLang="ko-KR" sz="1600" dirty="0">
                <a:solidFill>
                  <a:schemeClr val="bg1"/>
                </a:solidFill>
              </a:rPr>
              <a:t>except </a:t>
            </a:r>
            <a:r>
              <a:rPr lang="ko-KR" altLang="en-US" sz="1600" dirty="0">
                <a:solidFill>
                  <a:schemeClr val="bg1"/>
                </a:solidFill>
              </a:rPr>
              <a:t>블록으로 이루어진다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 열고 닫기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895475"/>
            <a:ext cx="82105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72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 모드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40026" y="1600200"/>
            <a:ext cx="716623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파일에서 읽기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847" y="3096687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infile</a:t>
            </a:r>
            <a:r>
              <a:rPr lang="en-US" altLang="ko-KR" dirty="0"/>
              <a:t> = open("d:\\input.txt", "</a:t>
            </a:r>
            <a:r>
              <a:rPr lang="en-US" altLang="ko-KR" dirty="0" smtClean="0"/>
              <a:t>r“, encoding=“utf-8”)</a:t>
            </a:r>
            <a:endParaRPr lang="en-US" altLang="ko-KR" dirty="0"/>
          </a:p>
          <a:p>
            <a:pPr latinLnBrk="1"/>
            <a:r>
              <a:rPr lang="en-US" altLang="ko-KR" dirty="0"/>
              <a:t>line = </a:t>
            </a:r>
            <a:r>
              <a:rPr lang="en-US" altLang="ko-KR" dirty="0" err="1"/>
              <a:t>infile.readline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while line != "" :</a:t>
            </a:r>
          </a:p>
          <a:p>
            <a:pPr latinLnBrk="1"/>
            <a:r>
              <a:rPr lang="en-US" altLang="ko-KR" dirty="0"/>
              <a:t>	print(line)</a:t>
            </a:r>
          </a:p>
          <a:p>
            <a:pPr latinLnBrk="1"/>
            <a:r>
              <a:rPr lang="en-US" altLang="ko-KR" dirty="0"/>
              <a:t>	line = </a:t>
            </a:r>
            <a:r>
              <a:rPr lang="en-US" altLang="ko-KR" dirty="0" err="1"/>
              <a:t>infile.readline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847" y="4917784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홍길동</a:t>
            </a:r>
          </a:p>
          <a:p>
            <a:endParaRPr lang="ko-KR" altLang="en-US" dirty="0"/>
          </a:p>
          <a:p>
            <a:r>
              <a:rPr lang="ko-KR" altLang="en-US" dirty="0"/>
              <a:t>김철수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846" y="2106587"/>
            <a:ext cx="7769327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ko-KR" altLang="en-US" dirty="0"/>
              <a:t>홍길동</a:t>
            </a:r>
          </a:p>
          <a:p>
            <a:pPr latinLnBrk="1"/>
            <a:r>
              <a:rPr lang="ko-KR" altLang="en-US" dirty="0"/>
              <a:t>김철수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846" y="1737255"/>
            <a:ext cx="9925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input.txt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5834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3337</TotalTime>
  <Words>2688</Words>
  <Application>Microsoft Office PowerPoint</Application>
  <PresentationFormat>화면 슬라이드 쇼(4:3)</PresentationFormat>
  <Paragraphs>597</Paragraphs>
  <Slides>70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8" baseType="lpstr">
      <vt:lpstr>HY얕은샘물M</vt:lpstr>
      <vt:lpstr>굴림</vt:lpstr>
      <vt:lpstr>Arial</vt:lpstr>
      <vt:lpstr>Trebuchet MS</vt:lpstr>
      <vt:lpstr>Tw Cen MT</vt:lpstr>
      <vt:lpstr>Wingdings</vt:lpstr>
      <vt:lpstr>Wingdings 2</vt:lpstr>
      <vt:lpstr>가을</vt:lpstr>
      <vt:lpstr>10장 파일과 예외처리</vt:lpstr>
      <vt:lpstr>학습 목표</vt:lpstr>
      <vt:lpstr>이번 장에서 만들 프로그램</vt:lpstr>
      <vt:lpstr>파일의 기초</vt:lpstr>
      <vt:lpstr>파일의 개념</vt:lpstr>
      <vt:lpstr>파일의 논리적인 구조</vt:lpstr>
      <vt:lpstr>파일 열고 닫기</vt:lpstr>
      <vt:lpstr>파일 모드</vt:lpstr>
      <vt:lpstr>파일에서 읽기</vt:lpstr>
      <vt:lpstr>파일에서 읽기</vt:lpstr>
      <vt:lpstr>파일에 쓰기 </vt:lpstr>
      <vt:lpstr>파일 닫기 </vt:lpstr>
      <vt:lpstr>Lab: 매출 파일 처리</vt:lpstr>
      <vt:lpstr>Sol: 매출 파일 처리</vt:lpstr>
      <vt:lpstr>다양한 텍스트 입출력 방법</vt:lpstr>
      <vt:lpstr>단어로 분리하기</vt:lpstr>
      <vt:lpstr>단어로 분리하기</vt:lpstr>
      <vt:lpstr>파일 전체 읽기</vt:lpstr>
      <vt:lpstr>문자 단위로 읽기</vt:lpstr>
      <vt:lpstr>문자 출현 횟수 계산</vt:lpstr>
      <vt:lpstr>문자 엔코딩</vt:lpstr>
      <vt:lpstr>Lab: 행맨</vt:lpstr>
      <vt:lpstr>Sol: 행맨</vt:lpstr>
      <vt:lpstr>Sol: 행맨</vt:lpstr>
      <vt:lpstr>Lab: 각 문자 횟수 세기 </vt:lpstr>
      <vt:lpstr>Sol:</vt:lpstr>
      <vt:lpstr>Lab: CSV 파일 처리</vt:lpstr>
      <vt:lpstr>Lab: CVS 파일 처리</vt:lpstr>
      <vt:lpstr>Sol:</vt:lpstr>
      <vt:lpstr>Lab: 파일 암호화</vt:lpstr>
      <vt:lpstr>Sol:</vt:lpstr>
      <vt:lpstr>Sol:</vt:lpstr>
      <vt:lpstr>디렉토리 작업</vt:lpstr>
      <vt:lpstr>디렉토리 작업</vt:lpstr>
      <vt:lpstr>작업 디렉토리에서 확장자가 “.jpg"인 파일을 전부 찾아서 파일 이름을 출력하는 프로그램</vt:lpstr>
      <vt:lpstr>Lab: 디렉토리 안의 파일 처리</vt:lpstr>
      <vt:lpstr>Sol:</vt:lpstr>
      <vt:lpstr>이진 파일</vt:lpstr>
      <vt:lpstr>이진 파일에서 읽기</vt:lpstr>
      <vt:lpstr>순차접근과 임의접근</vt:lpstr>
      <vt:lpstr>임의접근의 원리</vt:lpstr>
      <vt:lpstr>예제</vt:lpstr>
      <vt:lpstr>Lab: 이미지 파일 복사하기</vt:lpstr>
      <vt:lpstr>Sol:</vt:lpstr>
      <vt:lpstr>객체 입출력</vt:lpstr>
      <vt:lpstr>예제</vt:lpstr>
      <vt:lpstr>예제</vt:lpstr>
      <vt:lpstr>정규식</vt:lpstr>
      <vt:lpstr>정규식에서 점과 별표의 의미</vt:lpstr>
      <vt:lpstr>예제</vt:lpstr>
      <vt:lpstr>Lab: 정규식 이용하기</vt:lpstr>
      <vt:lpstr>Sol:</vt:lpstr>
      <vt:lpstr>Lab: 패스워드 검사 프로그램</vt:lpstr>
      <vt:lpstr>Sol:</vt:lpstr>
      <vt:lpstr>Sol:</vt:lpstr>
      <vt:lpstr>예외처리 </vt:lpstr>
      <vt:lpstr>예외처리 </vt:lpstr>
      <vt:lpstr>오류의 종류</vt:lpstr>
      <vt:lpstr>Try-catch 구조 </vt:lpstr>
      <vt:lpstr>Try-catch 구조 </vt:lpstr>
      <vt:lpstr>예제</vt:lpstr>
      <vt:lpstr>예제</vt:lpstr>
      <vt:lpstr>예제</vt:lpstr>
      <vt:lpstr>try/execpt 블록에서의 실행 흐름</vt:lpstr>
      <vt:lpstr>다중 예외 처리 구조</vt:lpstr>
      <vt:lpstr>finally 블록 </vt:lpstr>
      <vt:lpstr>finally 블록의 사용예 </vt:lpstr>
      <vt:lpstr>예외 발생하기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930</cp:revision>
  <dcterms:created xsi:type="dcterms:W3CDTF">2007-06-29T06:43:39Z</dcterms:created>
  <dcterms:modified xsi:type="dcterms:W3CDTF">2023-04-03T23:20:26Z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